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00" r:id="rId4"/>
    <p:sldId id="299" r:id="rId5"/>
    <p:sldId id="301" r:id="rId6"/>
    <p:sldId id="303" r:id="rId7"/>
    <p:sldId id="287" r:id="rId8"/>
    <p:sldId id="308" r:id="rId9"/>
    <p:sldId id="309" r:id="rId10"/>
    <p:sldId id="310" r:id="rId11"/>
    <p:sldId id="311" r:id="rId12"/>
    <p:sldId id="316" r:id="rId13"/>
    <p:sldId id="274" r:id="rId14"/>
    <p:sldId id="259" r:id="rId15"/>
    <p:sldId id="313" r:id="rId16"/>
    <p:sldId id="260" r:id="rId17"/>
    <p:sldId id="264" r:id="rId18"/>
    <p:sldId id="265" r:id="rId19"/>
    <p:sldId id="273" r:id="rId20"/>
    <p:sldId id="266" r:id="rId21"/>
    <p:sldId id="267" r:id="rId22"/>
    <p:sldId id="261" r:id="rId23"/>
    <p:sldId id="263" r:id="rId24"/>
    <p:sldId id="268" r:id="rId25"/>
    <p:sldId id="318" r:id="rId26"/>
    <p:sldId id="269" r:id="rId27"/>
    <p:sldId id="271" r:id="rId28"/>
    <p:sldId id="270" r:id="rId29"/>
    <p:sldId id="272" r:id="rId30"/>
    <p:sldId id="315" r:id="rId31"/>
    <p:sldId id="31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7"/>
    <p:restoredTop sz="94658"/>
  </p:normalViewPr>
  <p:slideViewPr>
    <p:cSldViewPr snapToGrid="0" snapToObjects="1">
      <p:cViewPr varScale="1">
        <p:scale>
          <a:sx n="86" d="100"/>
          <a:sy n="86" d="100"/>
        </p:scale>
        <p:origin x="224" y="1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BC579-659A-AC4D-A533-D66A77A69272}" type="datetimeFigureOut">
              <a:rPr lang="en-US" smtClean="0"/>
              <a:t>6/29/18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2A5A5-33D7-C847-9A08-A35CE6560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7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8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78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4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31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image plus 4 random crops, average result to make prediction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2A5A5-33D7-C847-9A08-A35CE65607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73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861A-C6F6-D847-9F5F-606353AC3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0E39B-4AAA-0741-8CDF-0D8133331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72335-BBD5-CE4A-9B51-1BFD12637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6B79F-834B-304E-BC89-514DB9D4D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96899-E72C-E947-A6C4-8D94F00A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39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F869-3385-BB4E-98AC-B9C4FA32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F80A2-0C32-0A4A-90DA-63A88A119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54420-3DE8-6947-83B3-7B46819A4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5B44E-EE0A-644F-8E54-0CE411E4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0FC3C-2FDB-3F4C-AF1C-B6F10526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BF33FE-1C9A-E54C-9E4A-FF499105F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401A5-A45A-9F40-BBF5-A8C97C4EC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D9375-D8E2-EE40-A0AF-081D2BC49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9E130-643D-4946-ABBB-982947B4B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EDD34-49FE-3642-9123-7A06F4F7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6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CA8BB-EBFB-7744-8EC7-3BA275FF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79B4F-9FB1-4644-8640-ED56BE87C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DD510-6157-F74B-8865-19A3E3C8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E80C3-EE92-6F42-AA78-625568BED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5769D-5FB4-3244-AEA0-0208DFC71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4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291D9-D735-5344-910D-63DD047EF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986C2-0C51-F741-BB7A-F8EBE0D73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B84CA-A1A6-284C-84FC-392AF4468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CA980-141C-FE4F-8621-D0AA98D58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0C29E-6308-8641-9032-ACA30011B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45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0FDA-75E2-394E-9C14-C23D4622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B9ABD-7EB5-4C49-B9A2-0C57013FF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25ED7-7461-784C-A07C-DCB47AD9A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BB798-C5F8-EC44-9650-42674A244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6A8C9-2393-B445-944C-1D41835C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9BFEA-125F-864B-9196-C88F8FB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2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D8A4-EB92-BD4B-A24A-1C8F3C6C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EE786-2D5D-0C49-BB67-EC234A403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629F2-FA1C-4A4F-8D8D-B342AF407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6F6E56-336C-BB48-A65E-0320C7D38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4C923-0757-E24C-AAFC-FAD92D6F4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F03883-1954-B840-99C1-BC896A1C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4B542E-DD9C-2C47-BB51-013B871E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C55F1B-683B-E04F-97D1-83C877CF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8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F7C4B-51BD-4049-8A62-DD4743A2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FA5F7-BAB3-E243-A01C-D08DDCEEF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079D5F-6881-AA43-BAAF-3B7BF4D6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EEA4B-6738-8E4C-AEE4-77E3898B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06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E96E95-EEE0-4D48-959F-B070FAF41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6F772C-99FA-0343-822D-A719891D0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E040F-5651-1C48-8A90-F8F2C1B4F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54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E9AF-B901-0546-A1C1-8B3AA6E1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748E4-5D8E-B147-9FB8-DFE052B3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D730F-796B-9443-98AF-17E25FB24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477CA-BD6F-D147-A220-90467B15E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89311-000A-7B49-9326-2A10FCCEC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EC970-1B0D-474A-B948-F51538C30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52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93B3-089B-4242-AAEC-7D833A874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D23477-F272-3F40-BDA3-E820B67D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CED1D-957E-6147-9925-D1C2ECDE9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55F66-FAF3-7A4A-A2ED-4A42D55EA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D26C4-3F01-494A-A768-EDA63EE1A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DF567-8EF3-604C-9AFC-7B86889E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CFAAB-EA10-4E4A-9CBE-6A85FFFA9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83B35-D38E-E440-8780-C4BDCD689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A7E85-4092-F241-9436-0DDFE5C64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7B2D9-032F-9847-ADAE-22F53D1C0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7EE0-9BBB-A34A-8A0C-E06A36902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86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stebanGuillen/PracticalDeepLearning.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st.ai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st.ai/" TargetMode="External"/><Relationship Id="rId2" Type="http://schemas.openxmlformats.org/officeDocument/2006/relationships/hyperlink" Target="https://github.com/fastai/fastai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3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6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42.png"/><Relationship Id="rId5" Type="http://schemas.openxmlformats.org/officeDocument/2006/relationships/image" Target="../media/image49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40.pn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34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9.png"/><Relationship Id="rId3" Type="http://schemas.openxmlformats.org/officeDocument/2006/relationships/image" Target="../media/image46.png"/><Relationship Id="rId7" Type="http://schemas.openxmlformats.org/officeDocument/2006/relationships/image" Target="../media/image76.png"/><Relationship Id="rId12" Type="http://schemas.openxmlformats.org/officeDocument/2006/relationships/image" Target="../media/image3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62.png"/><Relationship Id="rId5" Type="http://schemas.openxmlformats.org/officeDocument/2006/relationships/image" Target="../media/image74.png"/><Relationship Id="rId15" Type="http://schemas.openxmlformats.org/officeDocument/2006/relationships/image" Target="../media/image81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66.png"/><Relationship Id="rId1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5E042-6B34-B14C-B949-480054FDA6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Practical Deep Learning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fast.ai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7EE02-6C6E-064E-8B55-CBF4722AD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931" y="3602038"/>
            <a:ext cx="12087069" cy="3023614"/>
          </a:xfrm>
        </p:spPr>
        <p:txBody>
          <a:bodyPr>
            <a:normAutofit/>
          </a:bodyPr>
          <a:lstStyle/>
          <a:p>
            <a:r>
              <a:rPr lang="en-US" sz="3200" dirty="0"/>
              <a:t>EJ Guillen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https://github.com/EstebanGuillen/PracticalDeepLearning.git</a:t>
            </a:r>
            <a:endParaRPr lang="en-US" dirty="0"/>
          </a:p>
          <a:p>
            <a:endParaRPr lang="en-US" dirty="0"/>
          </a:p>
          <a:p>
            <a:r>
              <a:rPr lang="en-US" sz="2000" dirty="0"/>
              <a:t>https://</a:t>
            </a:r>
            <a:r>
              <a:rPr lang="en-US" sz="2000" dirty="0" err="1"/>
              <a:t>colab.research.google.com</a:t>
            </a:r>
            <a:r>
              <a:rPr lang="en-US" sz="2000" dirty="0"/>
              <a:t>/drive/1BjqSI_XUdh2lq0FteU4-jmLgK2A4Q5N3#scrollTo=EjgWe8paQzSu</a:t>
            </a:r>
          </a:p>
        </p:txBody>
      </p:sp>
    </p:spTree>
    <p:extLst>
      <p:ext uri="{BB962C8B-B14F-4D97-AF65-F5344CB8AC3E}">
        <p14:creationId xmlns:p14="http://schemas.microsoft.com/office/powerpoint/2010/main" val="2058619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CNNs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65513"/>
            <a:ext cx="10058400" cy="300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2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- CNNs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7" y="1825625"/>
            <a:ext cx="10099506" cy="4351338"/>
          </a:xfrm>
        </p:spPr>
      </p:pic>
    </p:spTree>
    <p:extLst>
      <p:ext uri="{BB962C8B-B14F-4D97-AF65-F5344CB8AC3E}">
        <p14:creationId xmlns:p14="http://schemas.microsoft.com/office/powerpoint/2010/main" val="272928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A372E-F1DE-F242-9AA5-8E2682F9F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Convolution Step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22C316-0201-C540-AF20-5D4032631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0350" y="2162147"/>
            <a:ext cx="6238508" cy="3481415"/>
          </a:xfrm>
        </p:spPr>
      </p:pic>
    </p:spTree>
    <p:extLst>
      <p:ext uri="{BB962C8B-B14F-4D97-AF65-F5344CB8AC3E}">
        <p14:creationId xmlns:p14="http://schemas.microsoft.com/office/powerpoint/2010/main" val="95820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Down Sample (Max pooling)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09" y="2265570"/>
            <a:ext cx="65341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19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3468-F79A-BB4D-9AE1-DF614F23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Fast.ai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1CDF9-D09A-A64A-BA1A-DD5BA309D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u="sng" dirty="0">
                <a:hlinkClick r:id="rId2"/>
              </a:rPr>
              <a:t>fast.ai</a:t>
            </a:r>
            <a:r>
              <a:rPr lang="en-US" dirty="0"/>
              <a:t> is a research lab dedicated to making deep learning more accessible, both through education, and developing software that simplifies access to current best practices.”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Library of the latest techniques</a:t>
            </a:r>
          </a:p>
          <a:p>
            <a:pPr marL="0" indent="0">
              <a:buNone/>
            </a:pPr>
            <a:r>
              <a:rPr lang="en-US" dirty="0"/>
              <a:t>Sits on top of </a:t>
            </a:r>
            <a:r>
              <a:rPr lang="en-US" dirty="0" err="1"/>
              <a:t>PyTorch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14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9F8DA-D56F-4144-AABD-078FF352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Fast.ai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8CD60C-D431-7D49-A704-04FBC9CE5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639" y="1666282"/>
            <a:ext cx="6111248" cy="4348756"/>
          </a:xfrm>
        </p:spPr>
      </p:pic>
    </p:spTree>
    <p:extLst>
      <p:ext uri="{BB962C8B-B14F-4D97-AF65-F5344CB8AC3E}">
        <p14:creationId xmlns:p14="http://schemas.microsoft.com/office/powerpoint/2010/main" val="2541261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A9CBF-C663-5D47-9952-E8898AD98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Data and Define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B4D3CE-D860-FF43-9963-A2E404945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7700" y="1504708"/>
            <a:ext cx="8356600" cy="1498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BDC05-178E-5149-8482-5A330F706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56" y="3220285"/>
            <a:ext cx="7423688" cy="3349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C8E8E6-FC96-EB43-B571-D173CF2C4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8950" y="365125"/>
            <a:ext cx="1409700" cy="1663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DE7A8B-B24A-554D-BC7A-719AD6758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6585" y="2344919"/>
            <a:ext cx="1322065" cy="1316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ED68C-A56F-4243-B2D8-CD9F21EAA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2419" y="3777521"/>
            <a:ext cx="1326231" cy="132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3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EA61-2E15-DF45-95AE-673BC284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the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899B-A321-8243-8B01-1607EDAC8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550" y="2496344"/>
            <a:ext cx="6692900" cy="3009900"/>
          </a:xfrm>
        </p:spPr>
      </p:pic>
    </p:spTree>
    <p:extLst>
      <p:ext uri="{BB962C8B-B14F-4D97-AF65-F5344CB8AC3E}">
        <p14:creationId xmlns:p14="http://schemas.microsoft.com/office/powerpoint/2010/main" val="1546575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2904-1A81-F34E-8E73-6462071E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 good Learning Rate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CC35500-A892-4046-B545-A641C0803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4044" y="2620587"/>
            <a:ext cx="6832600" cy="1447800"/>
          </a:xfrm>
        </p:spPr>
      </p:pic>
    </p:spTree>
    <p:extLst>
      <p:ext uri="{BB962C8B-B14F-4D97-AF65-F5344CB8AC3E}">
        <p14:creationId xmlns:p14="http://schemas.microsoft.com/office/powerpoint/2010/main" val="78903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846D-197B-7C42-8608-50CCF118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4DEB35-291B-9F4E-9320-329132F64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375" y="2104231"/>
            <a:ext cx="5429250" cy="4222749"/>
          </a:xfrm>
        </p:spPr>
      </p:pic>
    </p:spTree>
    <p:extLst>
      <p:ext uri="{BB962C8B-B14F-4D97-AF65-F5344CB8AC3E}">
        <p14:creationId xmlns:p14="http://schemas.microsoft.com/office/powerpoint/2010/main" val="176266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64BA-1902-744B-857F-015130B1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D4BA1-300B-8A4B-9A83-BAAAA5AA0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Review</a:t>
            </a:r>
          </a:p>
          <a:p>
            <a:r>
              <a:rPr lang="en-US" dirty="0"/>
              <a:t>Introduce </a:t>
            </a:r>
            <a:r>
              <a:rPr lang="en-US" dirty="0" err="1"/>
              <a:t>Fast.ai</a:t>
            </a:r>
            <a:endParaRPr lang="en-US" dirty="0"/>
          </a:p>
          <a:p>
            <a:r>
              <a:rPr lang="en-US" dirty="0"/>
              <a:t>Demo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78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2CF5-8E2D-CF45-A1F8-737D02693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Learning Rate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ED427-D64F-A549-9BCB-6FF8ACBAE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2161" y="2173031"/>
            <a:ext cx="5511800" cy="3873500"/>
          </a:xfrm>
        </p:spPr>
      </p:pic>
    </p:spTree>
    <p:extLst>
      <p:ext uri="{BB962C8B-B14F-4D97-AF65-F5344CB8AC3E}">
        <p14:creationId xmlns:p14="http://schemas.microsoft.com/office/powerpoint/2010/main" val="1394600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BAEC-21DA-8646-A99F-8DA2A37FC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a Learning Rate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10ECF5-00F8-5949-AEB8-8EA31B3AC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2950" y="2001044"/>
            <a:ext cx="5626100" cy="4000500"/>
          </a:xfrm>
        </p:spPr>
      </p:pic>
    </p:spTree>
    <p:extLst>
      <p:ext uri="{BB962C8B-B14F-4D97-AF65-F5344CB8AC3E}">
        <p14:creationId xmlns:p14="http://schemas.microsoft.com/office/powerpoint/2010/main" val="513856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4AA7-D58A-C14F-9B94-B000B1587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5EB102-7A95-DE41-A4CE-19EB1FCA2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0" y="2542798"/>
            <a:ext cx="8128000" cy="43307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4C4D88-559E-3646-BBA4-C518CDFAD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465" y="1487488"/>
            <a:ext cx="86741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F549F4-D72F-F14A-9FA9-2AB6020EF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465" y="1983998"/>
            <a:ext cx="60579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22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C7188-E833-C444-A4FD-831517C82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with Data Augmentation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6C4370-6765-0041-B6A6-1C6526ED2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0" y="2451894"/>
            <a:ext cx="6731000" cy="3098800"/>
          </a:xfrm>
        </p:spPr>
      </p:pic>
    </p:spTree>
    <p:extLst>
      <p:ext uri="{BB962C8B-B14F-4D97-AF65-F5344CB8AC3E}">
        <p14:creationId xmlns:p14="http://schemas.microsoft.com/office/powerpoint/2010/main" val="2387060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90DD-D4DE-FD4A-A49D-F46CCC60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Restarts (SGDR)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0662DB-2333-E740-BA01-B419AE00D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5500" y="2070894"/>
            <a:ext cx="5461000" cy="3860800"/>
          </a:xfrm>
        </p:spPr>
      </p:pic>
    </p:spTree>
    <p:extLst>
      <p:ext uri="{BB962C8B-B14F-4D97-AF65-F5344CB8AC3E}">
        <p14:creationId xmlns:p14="http://schemas.microsoft.com/office/powerpoint/2010/main" val="2756611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2B70C-8660-AF44-B9F3-50EA2E12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6C8633F-C20B-C64E-B9AD-A0592CB3C478}"/>
              </a:ext>
            </a:extLst>
          </p:cNvPr>
          <p:cNvSpPr/>
          <p:nvPr/>
        </p:nvSpPr>
        <p:spPr>
          <a:xfrm>
            <a:off x="3444938" y="2207372"/>
            <a:ext cx="6280879" cy="3418276"/>
          </a:xfrm>
          <a:custGeom>
            <a:avLst/>
            <a:gdLst>
              <a:gd name="connsiteX0" fmla="*/ 0 w 4167265"/>
              <a:gd name="connsiteY0" fmla="*/ 0 h 3418276"/>
              <a:gd name="connsiteX1" fmla="*/ 449705 w 4167265"/>
              <a:gd name="connsiteY1" fmla="*/ 2308485 h 3418276"/>
              <a:gd name="connsiteX2" fmla="*/ 1633928 w 4167265"/>
              <a:gd name="connsiteY2" fmla="*/ 3417757 h 3418276"/>
              <a:gd name="connsiteX3" fmla="*/ 2863121 w 4167265"/>
              <a:gd name="connsiteY3" fmla="*/ 2188564 h 3418276"/>
              <a:gd name="connsiteX4" fmla="*/ 3432747 w 4167265"/>
              <a:gd name="connsiteY4" fmla="*/ 104931 h 3418276"/>
              <a:gd name="connsiteX5" fmla="*/ 3867462 w 4167265"/>
              <a:gd name="connsiteY5" fmla="*/ 3282846 h 3418276"/>
              <a:gd name="connsiteX6" fmla="*/ 4167265 w 4167265"/>
              <a:gd name="connsiteY6" fmla="*/ 89941 h 341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65" h="3418276">
                <a:moveTo>
                  <a:pt x="0" y="0"/>
                </a:moveTo>
                <a:cubicBezTo>
                  <a:pt x="88692" y="869429"/>
                  <a:pt x="177384" y="1738859"/>
                  <a:pt x="449705" y="2308485"/>
                </a:cubicBezTo>
                <a:cubicBezTo>
                  <a:pt x="722026" y="2878111"/>
                  <a:pt x="1231692" y="3437744"/>
                  <a:pt x="1633928" y="3417757"/>
                </a:cubicBezTo>
                <a:cubicBezTo>
                  <a:pt x="2036164" y="3397770"/>
                  <a:pt x="2563318" y="2740702"/>
                  <a:pt x="2863121" y="2188564"/>
                </a:cubicBezTo>
                <a:cubicBezTo>
                  <a:pt x="3162924" y="1636426"/>
                  <a:pt x="3265357" y="-77449"/>
                  <a:pt x="3432747" y="104931"/>
                </a:cubicBezTo>
                <a:cubicBezTo>
                  <a:pt x="3600137" y="287311"/>
                  <a:pt x="3745042" y="3285344"/>
                  <a:pt x="3867462" y="3282846"/>
                </a:cubicBezTo>
                <a:cubicBezTo>
                  <a:pt x="3989882" y="3280348"/>
                  <a:pt x="4078573" y="1685144"/>
                  <a:pt x="4167265" y="89941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CF222EC-48B9-104C-8C69-A14F34BE86E4}"/>
              </a:ext>
            </a:extLst>
          </p:cNvPr>
          <p:cNvSpPr/>
          <p:nvPr/>
        </p:nvSpPr>
        <p:spPr>
          <a:xfrm>
            <a:off x="4349646" y="2174041"/>
            <a:ext cx="6280879" cy="3418276"/>
          </a:xfrm>
          <a:custGeom>
            <a:avLst/>
            <a:gdLst>
              <a:gd name="connsiteX0" fmla="*/ 0 w 4167265"/>
              <a:gd name="connsiteY0" fmla="*/ 0 h 3418276"/>
              <a:gd name="connsiteX1" fmla="*/ 449705 w 4167265"/>
              <a:gd name="connsiteY1" fmla="*/ 2308485 h 3418276"/>
              <a:gd name="connsiteX2" fmla="*/ 1633928 w 4167265"/>
              <a:gd name="connsiteY2" fmla="*/ 3417757 h 3418276"/>
              <a:gd name="connsiteX3" fmla="*/ 2863121 w 4167265"/>
              <a:gd name="connsiteY3" fmla="*/ 2188564 h 3418276"/>
              <a:gd name="connsiteX4" fmla="*/ 3432747 w 4167265"/>
              <a:gd name="connsiteY4" fmla="*/ 104931 h 3418276"/>
              <a:gd name="connsiteX5" fmla="*/ 3867462 w 4167265"/>
              <a:gd name="connsiteY5" fmla="*/ 3282846 h 3418276"/>
              <a:gd name="connsiteX6" fmla="*/ 4167265 w 4167265"/>
              <a:gd name="connsiteY6" fmla="*/ 89941 h 341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65" h="3418276">
                <a:moveTo>
                  <a:pt x="0" y="0"/>
                </a:moveTo>
                <a:cubicBezTo>
                  <a:pt x="88692" y="869429"/>
                  <a:pt x="177384" y="1738859"/>
                  <a:pt x="449705" y="2308485"/>
                </a:cubicBezTo>
                <a:cubicBezTo>
                  <a:pt x="722026" y="2878111"/>
                  <a:pt x="1231692" y="3437744"/>
                  <a:pt x="1633928" y="3417757"/>
                </a:cubicBezTo>
                <a:cubicBezTo>
                  <a:pt x="2036164" y="3397770"/>
                  <a:pt x="2563318" y="2740702"/>
                  <a:pt x="2863121" y="2188564"/>
                </a:cubicBezTo>
                <a:cubicBezTo>
                  <a:pt x="3162924" y="1636426"/>
                  <a:pt x="3265357" y="-77449"/>
                  <a:pt x="3432747" y="104931"/>
                </a:cubicBezTo>
                <a:cubicBezTo>
                  <a:pt x="3600137" y="287311"/>
                  <a:pt x="3745042" y="3285344"/>
                  <a:pt x="3867462" y="3282846"/>
                </a:cubicBezTo>
                <a:cubicBezTo>
                  <a:pt x="3989882" y="3280348"/>
                  <a:pt x="4078573" y="1685144"/>
                  <a:pt x="4167265" y="89941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3801DA-FA43-C94D-BA5A-A543AA1C8372}"/>
              </a:ext>
            </a:extLst>
          </p:cNvPr>
          <p:cNvCxnSpPr>
            <a:cxnSpLocks/>
          </p:cNvCxnSpPr>
          <p:nvPr/>
        </p:nvCxnSpPr>
        <p:spPr>
          <a:xfrm>
            <a:off x="2913681" y="1890793"/>
            <a:ext cx="0" cy="4804475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11CBDD-999A-3545-AF6D-04462BB97EC6}"/>
              </a:ext>
            </a:extLst>
          </p:cNvPr>
          <p:cNvCxnSpPr>
            <a:cxnSpLocks/>
          </p:cNvCxnSpPr>
          <p:nvPr/>
        </p:nvCxnSpPr>
        <p:spPr>
          <a:xfrm flipH="1">
            <a:off x="2208063" y="6070169"/>
            <a:ext cx="9146816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DCB93E0-5939-8640-A757-46DFBBF4E1C1}"/>
              </a:ext>
            </a:extLst>
          </p:cNvPr>
          <p:cNvSpPr/>
          <p:nvPr/>
        </p:nvSpPr>
        <p:spPr>
          <a:xfrm rot="13746197">
            <a:off x="7046201" y="5684883"/>
            <a:ext cx="377111" cy="277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7F38E69-5B40-D24F-9D81-D68714B18E3C}"/>
              </a:ext>
            </a:extLst>
          </p:cNvPr>
          <p:cNvSpPr/>
          <p:nvPr/>
        </p:nvSpPr>
        <p:spPr>
          <a:xfrm rot="13746197">
            <a:off x="10211684" y="5539634"/>
            <a:ext cx="377111" cy="277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46A04A4-DE7E-B14B-BE54-C3CD5A981F95}"/>
              </a:ext>
            </a:extLst>
          </p:cNvPr>
          <p:cNvSpPr/>
          <p:nvPr/>
        </p:nvSpPr>
        <p:spPr>
          <a:xfrm rot="13746197">
            <a:off x="6950631" y="5186354"/>
            <a:ext cx="377111" cy="27780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CA2135F-871D-5F49-A47B-AC43D4DA2C46}"/>
              </a:ext>
            </a:extLst>
          </p:cNvPr>
          <p:cNvSpPr/>
          <p:nvPr/>
        </p:nvSpPr>
        <p:spPr>
          <a:xfrm rot="13746197">
            <a:off x="10171699" y="2053114"/>
            <a:ext cx="377111" cy="27780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B1D386-CEED-0645-AFCA-D51C77F7CE3A}"/>
              </a:ext>
            </a:extLst>
          </p:cNvPr>
          <p:cNvSpPr txBox="1"/>
          <p:nvPr/>
        </p:nvSpPr>
        <p:spPr>
          <a:xfrm>
            <a:off x="2076773" y="30531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J(w)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EDCDF4-F45B-C142-BE2C-4759354D21A2}"/>
              </a:ext>
            </a:extLst>
          </p:cNvPr>
          <p:cNvSpPr txBox="1"/>
          <p:nvPr/>
        </p:nvSpPr>
        <p:spPr>
          <a:xfrm>
            <a:off x="7067229" y="629231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06242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5" grpId="0" animBg="1"/>
      <p:bldP spid="16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CC45-BDBA-3B42-AB98-7008B347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Unfreeze Convolutional Layers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0427D8-2F64-0740-B93E-092270146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3" y="1825625"/>
            <a:ext cx="6539094" cy="4351338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D8E5E5-21DA-ED45-85FA-0BEE507D9143}"/>
              </a:ext>
            </a:extLst>
          </p:cNvPr>
          <p:cNvCxnSpPr>
            <a:cxnSpLocks/>
          </p:cNvCxnSpPr>
          <p:nvPr/>
        </p:nvCxnSpPr>
        <p:spPr>
          <a:xfrm flipV="1">
            <a:off x="1028700" y="2643189"/>
            <a:ext cx="1614488" cy="1728786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B8A847-F637-0647-B575-2F20F42407D8}"/>
              </a:ext>
            </a:extLst>
          </p:cNvPr>
          <p:cNvSpPr txBox="1"/>
          <p:nvPr/>
        </p:nvSpPr>
        <p:spPr>
          <a:xfrm>
            <a:off x="0" y="4486275"/>
            <a:ext cx="237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Learning Rates</a:t>
            </a:r>
          </a:p>
        </p:txBody>
      </p:sp>
    </p:spTree>
    <p:extLst>
      <p:ext uri="{BB962C8B-B14F-4D97-AF65-F5344CB8AC3E}">
        <p14:creationId xmlns:p14="http://schemas.microsoft.com/office/powerpoint/2010/main" val="4002159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0735-903D-694F-AAF8-76A34C39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 </a:t>
            </a:r>
            <a:r>
              <a:rPr lang="en-US" dirty="0" err="1"/>
              <a:t>Mult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E73290-EC1B-6C49-AFAF-5363C6AC2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350" y="2032794"/>
            <a:ext cx="5829300" cy="3937000"/>
          </a:xfrm>
        </p:spPr>
      </p:pic>
    </p:spTree>
    <p:extLst>
      <p:ext uri="{BB962C8B-B14F-4D97-AF65-F5344CB8AC3E}">
        <p14:creationId xmlns:p14="http://schemas.microsoft.com/office/powerpoint/2010/main" val="583163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42C5B-732F-1C40-BCC9-A2EF9680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with Test Time Augmentation (TTA)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FD6CEC-D2D7-E04E-9E20-17B6E72B7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4320" y="1856893"/>
            <a:ext cx="5045640" cy="23150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9C834-B491-2C4A-8D46-DCFFE6E7C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34" y="1856893"/>
            <a:ext cx="4498975" cy="43984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763F0F-89E9-6B49-A534-20F9E085EB7F}"/>
              </a:ext>
            </a:extLst>
          </p:cNvPr>
          <p:cNvSpPr/>
          <p:nvPr/>
        </p:nvSpPr>
        <p:spPr>
          <a:xfrm>
            <a:off x="7730795" y="3303064"/>
            <a:ext cx="2040815" cy="18002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026853-7298-5B4C-8F17-7B62186C66C0}"/>
              </a:ext>
            </a:extLst>
          </p:cNvPr>
          <p:cNvSpPr/>
          <p:nvPr/>
        </p:nvSpPr>
        <p:spPr>
          <a:xfrm>
            <a:off x="6609034" y="1856893"/>
            <a:ext cx="2040815" cy="18002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AA131F-F29C-4945-825B-7B4D07FE9C3B}"/>
              </a:ext>
            </a:extLst>
          </p:cNvPr>
          <p:cNvSpPr/>
          <p:nvPr/>
        </p:nvSpPr>
        <p:spPr>
          <a:xfrm>
            <a:off x="6609033" y="4420203"/>
            <a:ext cx="2040815" cy="18002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7F6FEB-218F-EC4D-AE62-A440F8DEE7F9}"/>
              </a:ext>
            </a:extLst>
          </p:cNvPr>
          <p:cNvSpPr/>
          <p:nvPr/>
        </p:nvSpPr>
        <p:spPr>
          <a:xfrm>
            <a:off x="8864485" y="2362803"/>
            <a:ext cx="2040815" cy="18002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BEC7EE-10B3-9045-ACFB-8FD34CDC17A3}"/>
              </a:ext>
            </a:extLst>
          </p:cNvPr>
          <p:cNvSpPr/>
          <p:nvPr/>
        </p:nvSpPr>
        <p:spPr>
          <a:xfrm>
            <a:off x="9349058" y="4203177"/>
            <a:ext cx="2040815" cy="18002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57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EA2D5-01F7-7440-B035-9581E2B50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C0E4EE-B5F6-8544-8B80-D8B8619FF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1769" y="1370980"/>
            <a:ext cx="4928461" cy="5487020"/>
          </a:xfrm>
        </p:spPr>
      </p:pic>
    </p:spTree>
    <p:extLst>
      <p:ext uri="{BB962C8B-B14F-4D97-AF65-F5344CB8AC3E}">
        <p14:creationId xmlns:p14="http://schemas.microsoft.com/office/powerpoint/2010/main" val="1527694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mr-IN" dirty="0"/>
              <a:t>–</a:t>
            </a:r>
            <a:r>
              <a:rPr lang="en-US" dirty="0"/>
              <a:t> Learning from Data</a:t>
            </a:r>
          </a:p>
        </p:txBody>
      </p:sp>
      <p:grpSp>
        <p:nvGrpSpPr>
          <p:cNvPr id="32" name="Data"/>
          <p:cNvGrpSpPr/>
          <p:nvPr/>
        </p:nvGrpSpPr>
        <p:grpSpPr>
          <a:xfrm>
            <a:off x="1826323" y="2228628"/>
            <a:ext cx="4925617" cy="3607609"/>
            <a:chOff x="2606636" y="2228628"/>
            <a:chExt cx="4925617" cy="3607609"/>
          </a:xfrm>
        </p:grpSpPr>
        <p:sp>
          <p:nvSpPr>
            <p:cNvPr id="18" name="Oval 17"/>
            <p:cNvSpPr/>
            <p:nvPr/>
          </p:nvSpPr>
          <p:spPr>
            <a:xfrm>
              <a:off x="3138051" y="4281054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606636" y="5586855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759037" y="4156363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470236" y="2549452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296726" y="2228628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FittingData"/>
          <p:cNvCxnSpPr/>
          <p:nvPr/>
        </p:nvCxnSpPr>
        <p:spPr>
          <a:xfrm flipV="1">
            <a:off x="1325578" y="1690688"/>
            <a:ext cx="5583382" cy="40173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aph"/>
          <p:cNvGrpSpPr/>
          <p:nvPr/>
        </p:nvGrpSpPr>
        <p:grpSpPr>
          <a:xfrm>
            <a:off x="144781" y="1741470"/>
            <a:ext cx="7350721" cy="4929496"/>
            <a:chOff x="925094" y="1741470"/>
            <a:chExt cx="7350721" cy="4929496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752872" y="1741470"/>
              <a:ext cx="6652" cy="444458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727200" y="6151206"/>
              <a:ext cx="6548615" cy="3485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925094" y="360486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Price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60683" y="6301634"/>
              <a:ext cx="1299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Square Feet</a:t>
              </a:r>
            </a:p>
          </p:txBody>
        </p:sp>
      </p:grpSp>
      <p:sp>
        <p:nvSpPr>
          <p:cNvPr id="27" name="NewPoint"/>
          <p:cNvSpPr/>
          <p:nvPr/>
        </p:nvSpPr>
        <p:spPr>
          <a:xfrm>
            <a:off x="4599867" y="6039491"/>
            <a:ext cx="235527" cy="24938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DrawPredictX"/>
          <p:cNvCxnSpPr>
            <a:stCxn id="27" idx="0"/>
          </p:cNvCxnSpPr>
          <p:nvPr/>
        </p:nvCxnSpPr>
        <p:spPr>
          <a:xfrm flipV="1">
            <a:off x="4717631" y="3241967"/>
            <a:ext cx="55417" cy="279752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DrawPredictY"/>
          <p:cNvCxnSpPr/>
          <p:nvPr/>
        </p:nvCxnSpPr>
        <p:spPr>
          <a:xfrm flipV="1">
            <a:off x="998084" y="3206043"/>
            <a:ext cx="3767253" cy="3592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rediction"/>
          <p:cNvSpPr/>
          <p:nvPr/>
        </p:nvSpPr>
        <p:spPr>
          <a:xfrm>
            <a:off x="462361" y="284211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</a:p>
        </p:txBody>
      </p:sp>
      <p:cxnSp>
        <p:nvCxnSpPr>
          <p:cNvPr id="40" name="ErrorPoint5"/>
          <p:cNvCxnSpPr>
            <a:stCxn id="22" idx="0"/>
          </p:cNvCxnSpPr>
          <p:nvPr/>
        </p:nvCxnSpPr>
        <p:spPr>
          <a:xfrm flipV="1">
            <a:off x="6634177" y="1916488"/>
            <a:ext cx="5606" cy="31214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rrorPoint4"/>
          <p:cNvCxnSpPr/>
          <p:nvPr/>
        </p:nvCxnSpPr>
        <p:spPr>
          <a:xfrm flipV="1">
            <a:off x="4820715" y="2842118"/>
            <a:ext cx="5606" cy="31214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rrorPoint3"/>
          <p:cNvCxnSpPr/>
          <p:nvPr/>
        </p:nvCxnSpPr>
        <p:spPr>
          <a:xfrm flipV="1">
            <a:off x="4117269" y="3719951"/>
            <a:ext cx="0" cy="417134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rrorPoint2"/>
          <p:cNvCxnSpPr/>
          <p:nvPr/>
        </p:nvCxnSpPr>
        <p:spPr>
          <a:xfrm flipV="1">
            <a:off x="2475501" y="4530436"/>
            <a:ext cx="5606" cy="31214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rrorPoint1"/>
          <p:cNvCxnSpPr/>
          <p:nvPr/>
        </p:nvCxnSpPr>
        <p:spPr>
          <a:xfrm flipV="1">
            <a:off x="1922310" y="5303945"/>
            <a:ext cx="0" cy="28291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694087" y="1504738"/>
                <a:ext cx="124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𝑊𝑥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087" y="1504738"/>
                <a:ext cx="124393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922" t="-22222" r="-1961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677461" y="1861334"/>
                <a:ext cx="361143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𝑊𝑥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461" y="1861334"/>
                <a:ext cx="3611438" cy="756233"/>
              </a:xfrm>
              <a:prstGeom prst="rect">
                <a:avLst/>
              </a:prstGeom>
              <a:blipFill rotWithShape="0">
                <a:blip r:embed="rId4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719026" y="2955018"/>
                <a:ext cx="1845249" cy="383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b="0" i="0" smtClean="0">
                                  <a:latin typeface="Cambria Math" charset="0"/>
                                </a:rPr>
                                <m:t>min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imize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026" y="2955018"/>
                <a:ext cx="1845249" cy="383631"/>
              </a:xfrm>
              <a:prstGeom prst="rect">
                <a:avLst/>
              </a:prstGeom>
              <a:blipFill rotWithShape="0">
                <a:blip r:embed="rId5"/>
                <a:stretch>
                  <a:fillRect l="-2310" t="-103175" b="-10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107" y="2557825"/>
            <a:ext cx="2473640" cy="16163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756754" y="4519662"/>
                <a:ext cx="2707729" cy="1368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="0" dirty="0"/>
                  <a:t>epeat until convergence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   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r>
                  <a:rPr lang="en-US" b="0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 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 i="1" dirty="0">
                  <a:latin typeface="Cambria Math" charset="0"/>
                </a:endParaRPr>
              </a:p>
              <a:p>
                <a:r>
                  <a:rPr lang="en-US" b="0" dirty="0"/>
                  <a:t>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  <m:r>
                      <a:rPr lang="en-US" i="1">
                        <a:latin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754" y="4519662"/>
                <a:ext cx="2707729" cy="1368452"/>
              </a:xfrm>
              <a:prstGeom prst="rect">
                <a:avLst/>
              </a:prstGeom>
              <a:blipFill rotWithShape="0">
                <a:blip r:embed="rId7"/>
                <a:stretch>
                  <a:fillRect l="-5169" t="-29333" r="-44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537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949AF-5961-5A4A-B23D-08A15950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B9761-045D-694B-8463-3CD9F3A2A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38032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Create a pretrained model (with precompute=True)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Use </a:t>
            </a:r>
            <a:r>
              <a:rPr lang="en-US" sz="2200" b="1" dirty="0" err="1">
                <a:latin typeface="+mj-lt"/>
              </a:rPr>
              <a:t>lr_find</a:t>
            </a:r>
            <a:r>
              <a:rPr lang="en-US" sz="2200" b="1" dirty="0">
                <a:latin typeface="+mj-lt"/>
              </a:rPr>
              <a:t>() to find the highest learning rate where loss is still clearly improving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Train last layer from precomputed activations for 1-2 epochs with </a:t>
            </a:r>
            <a:r>
              <a:rPr lang="en-US" sz="2200" b="1" dirty="0" err="1">
                <a:latin typeface="+mj-lt"/>
              </a:rPr>
              <a:t>cycle_len</a:t>
            </a:r>
            <a:r>
              <a:rPr lang="en-US" sz="2200" b="1" dirty="0">
                <a:latin typeface="+mj-lt"/>
              </a:rPr>
              <a:t>=1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Train last layer with data augmentation (with precompute=False) for 2-3 epochs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Unfreeze all layers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Set learning rates for each layer group with early layers having lowest learning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Use </a:t>
            </a:r>
            <a:r>
              <a:rPr lang="en-US" sz="2200" b="1" dirty="0" err="1">
                <a:latin typeface="+mj-lt"/>
              </a:rPr>
              <a:t>lr_find</a:t>
            </a:r>
            <a:r>
              <a:rPr lang="en-US" sz="2200" b="1" dirty="0">
                <a:latin typeface="+mj-lt"/>
              </a:rPr>
              <a:t>() again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Train full network with </a:t>
            </a:r>
            <a:r>
              <a:rPr lang="en-US" sz="2200" b="1" dirty="0" err="1">
                <a:latin typeface="+mj-lt"/>
              </a:rPr>
              <a:t>cycle_mult</a:t>
            </a:r>
            <a:r>
              <a:rPr lang="en-US" sz="2200" b="1" dirty="0">
                <a:latin typeface="+mj-lt"/>
              </a:rPr>
              <a:t>=2</a:t>
            </a:r>
          </a:p>
        </p:txBody>
      </p:sp>
    </p:spTree>
    <p:extLst>
      <p:ext uri="{BB962C8B-B14F-4D97-AF65-F5344CB8AC3E}">
        <p14:creationId xmlns:p14="http://schemas.microsoft.com/office/powerpoint/2010/main" val="1048268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BE833-971C-A246-BB11-0B435A57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5C0CA-5852-A04C-9E77-CA141EBD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https://github.com/fastai/fastai</a:t>
            </a:r>
            <a:endParaRPr lang="en-US" dirty="0"/>
          </a:p>
          <a:p>
            <a:r>
              <a:rPr lang="en-US" dirty="0">
                <a:hlinkClick r:id="rId3"/>
              </a:rPr>
              <a:t>http://www.fast.ai</a:t>
            </a:r>
            <a:r>
              <a:rPr lang="en-US">
                <a:hlinkClick r:id="rId3"/>
              </a:rPr>
              <a:t>/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258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mr-IN" dirty="0"/>
              <a:t>–</a:t>
            </a:r>
            <a:r>
              <a:rPr lang="en-US" dirty="0"/>
              <a:t> Gradient Decent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916014" y="2256182"/>
            <a:ext cx="0" cy="295192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916014" y="5208104"/>
            <a:ext cx="37603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99377" y="2663747"/>
            <a:ext cx="2993578" cy="2239725"/>
          </a:xfrm>
          <a:custGeom>
            <a:avLst/>
            <a:gdLst>
              <a:gd name="connsiteX0" fmla="*/ 428 w 2993578"/>
              <a:gd name="connsiteY0" fmla="*/ 9939 h 2239725"/>
              <a:gd name="connsiteX1" fmla="*/ 10367 w 2993578"/>
              <a:gd name="connsiteY1" fmla="*/ 467139 h 2239725"/>
              <a:gd name="connsiteX2" fmla="*/ 70002 w 2993578"/>
              <a:gd name="connsiteY2" fmla="*/ 775252 h 2239725"/>
              <a:gd name="connsiteX3" fmla="*/ 169393 w 2993578"/>
              <a:gd name="connsiteY3" fmla="*/ 1053548 h 2239725"/>
              <a:gd name="connsiteX4" fmla="*/ 258845 w 2993578"/>
              <a:gd name="connsiteY4" fmla="*/ 1292087 h 2239725"/>
              <a:gd name="connsiteX5" fmla="*/ 407932 w 2993578"/>
              <a:gd name="connsiteY5" fmla="*/ 1550505 h 2239725"/>
              <a:gd name="connsiteX6" fmla="*/ 576897 w 2993578"/>
              <a:gd name="connsiteY6" fmla="*/ 1759226 h 2239725"/>
              <a:gd name="connsiteX7" fmla="*/ 835315 w 2993578"/>
              <a:gd name="connsiteY7" fmla="*/ 1997766 h 2239725"/>
              <a:gd name="connsiteX8" fmla="*/ 1053976 w 2993578"/>
              <a:gd name="connsiteY8" fmla="*/ 2107096 h 2239725"/>
              <a:gd name="connsiteX9" fmla="*/ 1262697 w 2993578"/>
              <a:gd name="connsiteY9" fmla="*/ 2206487 h 2239725"/>
              <a:gd name="connsiteX10" fmla="*/ 1620506 w 2993578"/>
              <a:gd name="connsiteY10" fmla="*/ 2236305 h 2239725"/>
              <a:gd name="connsiteX11" fmla="*/ 1928619 w 2993578"/>
              <a:gd name="connsiteY11" fmla="*/ 2136913 h 2239725"/>
              <a:gd name="connsiteX12" fmla="*/ 2117462 w 2993578"/>
              <a:gd name="connsiteY12" fmla="*/ 2007705 h 2239725"/>
              <a:gd name="connsiteX13" fmla="*/ 2306306 w 2993578"/>
              <a:gd name="connsiteY13" fmla="*/ 1868557 h 2239725"/>
              <a:gd name="connsiteX14" fmla="*/ 2465332 w 2993578"/>
              <a:gd name="connsiteY14" fmla="*/ 1679713 h 2239725"/>
              <a:gd name="connsiteX15" fmla="*/ 2604480 w 2993578"/>
              <a:gd name="connsiteY15" fmla="*/ 1500809 h 2239725"/>
              <a:gd name="connsiteX16" fmla="*/ 2693932 w 2993578"/>
              <a:gd name="connsiteY16" fmla="*/ 1321905 h 2239725"/>
              <a:gd name="connsiteX17" fmla="*/ 2773445 w 2993578"/>
              <a:gd name="connsiteY17" fmla="*/ 1162879 h 2239725"/>
              <a:gd name="connsiteX18" fmla="*/ 2843019 w 2993578"/>
              <a:gd name="connsiteY18" fmla="*/ 993913 h 2239725"/>
              <a:gd name="connsiteX19" fmla="*/ 2892715 w 2993578"/>
              <a:gd name="connsiteY19" fmla="*/ 805070 h 2239725"/>
              <a:gd name="connsiteX20" fmla="*/ 2932471 w 2993578"/>
              <a:gd name="connsiteY20" fmla="*/ 626166 h 2239725"/>
              <a:gd name="connsiteX21" fmla="*/ 2972228 w 2993578"/>
              <a:gd name="connsiteY21" fmla="*/ 377687 h 2239725"/>
              <a:gd name="connsiteX22" fmla="*/ 2992106 w 2993578"/>
              <a:gd name="connsiteY22" fmla="*/ 149087 h 2239725"/>
              <a:gd name="connsiteX23" fmla="*/ 2992106 w 2993578"/>
              <a:gd name="connsiteY23" fmla="*/ 0 h 223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93578" h="2239725">
                <a:moveTo>
                  <a:pt x="428" y="9939"/>
                </a:moveTo>
                <a:cubicBezTo>
                  <a:pt x="-401" y="174763"/>
                  <a:pt x="-1229" y="339587"/>
                  <a:pt x="10367" y="467139"/>
                </a:cubicBezTo>
                <a:cubicBezTo>
                  <a:pt x="21963" y="594691"/>
                  <a:pt x="43498" y="677517"/>
                  <a:pt x="70002" y="775252"/>
                </a:cubicBezTo>
                <a:cubicBezTo>
                  <a:pt x="96506" y="872987"/>
                  <a:pt x="137919" y="967409"/>
                  <a:pt x="169393" y="1053548"/>
                </a:cubicBezTo>
                <a:cubicBezTo>
                  <a:pt x="200867" y="1139687"/>
                  <a:pt x="219089" y="1209261"/>
                  <a:pt x="258845" y="1292087"/>
                </a:cubicBezTo>
                <a:cubicBezTo>
                  <a:pt x="298601" y="1374913"/>
                  <a:pt x="354923" y="1472649"/>
                  <a:pt x="407932" y="1550505"/>
                </a:cubicBezTo>
                <a:cubicBezTo>
                  <a:pt x="460941" y="1628362"/>
                  <a:pt x="505667" y="1684683"/>
                  <a:pt x="576897" y="1759226"/>
                </a:cubicBezTo>
                <a:cubicBezTo>
                  <a:pt x="648127" y="1833769"/>
                  <a:pt x="755802" y="1939788"/>
                  <a:pt x="835315" y="1997766"/>
                </a:cubicBezTo>
                <a:cubicBezTo>
                  <a:pt x="914828" y="2055744"/>
                  <a:pt x="982746" y="2072309"/>
                  <a:pt x="1053976" y="2107096"/>
                </a:cubicBezTo>
                <a:cubicBezTo>
                  <a:pt x="1125206" y="2141883"/>
                  <a:pt x="1168275" y="2184952"/>
                  <a:pt x="1262697" y="2206487"/>
                </a:cubicBezTo>
                <a:cubicBezTo>
                  <a:pt x="1357119" y="2228022"/>
                  <a:pt x="1509519" y="2247901"/>
                  <a:pt x="1620506" y="2236305"/>
                </a:cubicBezTo>
                <a:cubicBezTo>
                  <a:pt x="1731493" y="2224709"/>
                  <a:pt x="1845793" y="2175013"/>
                  <a:pt x="1928619" y="2136913"/>
                </a:cubicBezTo>
                <a:cubicBezTo>
                  <a:pt x="2011445" y="2098813"/>
                  <a:pt x="2054514" y="2052431"/>
                  <a:pt x="2117462" y="2007705"/>
                </a:cubicBezTo>
                <a:cubicBezTo>
                  <a:pt x="2180410" y="1962979"/>
                  <a:pt x="2248328" y="1923222"/>
                  <a:pt x="2306306" y="1868557"/>
                </a:cubicBezTo>
                <a:cubicBezTo>
                  <a:pt x="2364284" y="1813892"/>
                  <a:pt x="2415636" y="1741004"/>
                  <a:pt x="2465332" y="1679713"/>
                </a:cubicBezTo>
                <a:cubicBezTo>
                  <a:pt x="2515028" y="1618422"/>
                  <a:pt x="2566380" y="1560444"/>
                  <a:pt x="2604480" y="1500809"/>
                </a:cubicBezTo>
                <a:cubicBezTo>
                  <a:pt x="2642580" y="1441174"/>
                  <a:pt x="2693932" y="1321905"/>
                  <a:pt x="2693932" y="1321905"/>
                </a:cubicBezTo>
                <a:cubicBezTo>
                  <a:pt x="2722093" y="1265583"/>
                  <a:pt x="2748597" y="1217544"/>
                  <a:pt x="2773445" y="1162879"/>
                </a:cubicBezTo>
                <a:cubicBezTo>
                  <a:pt x="2798293" y="1108214"/>
                  <a:pt x="2823141" y="1053548"/>
                  <a:pt x="2843019" y="993913"/>
                </a:cubicBezTo>
                <a:cubicBezTo>
                  <a:pt x="2862897" y="934278"/>
                  <a:pt x="2877806" y="866361"/>
                  <a:pt x="2892715" y="805070"/>
                </a:cubicBezTo>
                <a:cubicBezTo>
                  <a:pt x="2907624" y="743779"/>
                  <a:pt x="2919219" y="697397"/>
                  <a:pt x="2932471" y="626166"/>
                </a:cubicBezTo>
                <a:cubicBezTo>
                  <a:pt x="2945723" y="554936"/>
                  <a:pt x="2962289" y="457200"/>
                  <a:pt x="2972228" y="377687"/>
                </a:cubicBezTo>
                <a:cubicBezTo>
                  <a:pt x="2982167" y="298174"/>
                  <a:pt x="2988793" y="212035"/>
                  <a:pt x="2992106" y="149087"/>
                </a:cubicBezTo>
                <a:cubicBezTo>
                  <a:pt x="2995419" y="86139"/>
                  <a:pt x="2992106" y="0"/>
                  <a:pt x="2992106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011553" y="2822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J(w)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65301" y="5406886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34" name="Oval 33"/>
          <p:cNvSpPr/>
          <p:nvPr/>
        </p:nvSpPr>
        <p:spPr>
          <a:xfrm>
            <a:off x="6998550" y="2939387"/>
            <a:ext cx="258418" cy="2824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6998550" y="3221861"/>
            <a:ext cx="89453" cy="366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858902" y="3617769"/>
            <a:ext cx="125440" cy="34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6677634" y="3965697"/>
            <a:ext cx="176504" cy="34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211953" y="2256182"/>
            <a:ext cx="709669" cy="6832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604099" y="1615998"/>
            <a:ext cx="821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</a:t>
            </a:r>
          </a:p>
          <a:p>
            <a:r>
              <a:rPr lang="en-US" dirty="0"/>
              <a:t>weight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5959639" y="4949747"/>
            <a:ext cx="1922089" cy="1236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810425" y="4427029"/>
            <a:ext cx="1101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</a:t>
            </a:r>
          </a:p>
          <a:p>
            <a:r>
              <a:rPr lang="en-US" dirty="0"/>
              <a:t>Minimize </a:t>
            </a:r>
          </a:p>
          <a:p>
            <a:r>
              <a:rPr lang="en-US" dirty="0"/>
              <a:t>J(w)</a:t>
            </a:r>
          </a:p>
        </p:txBody>
      </p:sp>
      <p:cxnSp>
        <p:nvCxnSpPr>
          <p:cNvPr id="57" name="Straight Arrow Connector 56"/>
          <p:cNvCxnSpPr>
            <a:endCxn id="31" idx="12"/>
          </p:cNvCxnSpPr>
          <p:nvPr/>
        </p:nvCxnSpPr>
        <p:spPr>
          <a:xfrm flipH="1">
            <a:off x="6416839" y="4307849"/>
            <a:ext cx="256032" cy="363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46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Early Inspiration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0" y="3053233"/>
            <a:ext cx="4321621" cy="232287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17982" y="3772751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1412212">
            <a:off x="5622502" y="445592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08650" y="5152591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94169" y="3988303"/>
            <a:ext cx="737429" cy="79022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6"/>
          </p:cNvCxnSpPr>
          <p:nvPr/>
        </p:nvCxnSpPr>
        <p:spPr>
          <a:xfrm>
            <a:off x="6030937" y="3993977"/>
            <a:ext cx="1599147" cy="3113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045025" y="4574672"/>
            <a:ext cx="1652703" cy="12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6"/>
          </p:cNvCxnSpPr>
          <p:nvPr/>
        </p:nvCxnSpPr>
        <p:spPr>
          <a:xfrm flipV="1">
            <a:off x="6021605" y="4822815"/>
            <a:ext cx="1676123" cy="551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471211" y="4405154"/>
            <a:ext cx="513770" cy="10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608651" y="3094175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5"/>
          </p:cNvCxnSpPr>
          <p:nvPr/>
        </p:nvCxnSpPr>
        <p:spPr>
          <a:xfrm>
            <a:off x="5961130" y="3471831"/>
            <a:ext cx="1713782" cy="542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651900" y="3825218"/>
                <a:ext cx="41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900" y="3825218"/>
                <a:ext cx="41492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592599" y="4511702"/>
                <a:ext cx="481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599" y="4511702"/>
                <a:ext cx="48125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645391" y="5207431"/>
                <a:ext cx="385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391" y="5207431"/>
                <a:ext cx="385546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794000" y="3753274"/>
                <a:ext cx="4489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000" y="3753274"/>
                <a:ext cx="448929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917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 flipH="1">
                <a:off x="6673135" y="4128155"/>
                <a:ext cx="5066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3135" y="4128155"/>
                <a:ext cx="506654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649701" y="4650202"/>
                <a:ext cx="55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01" y="4650202"/>
                <a:ext cx="553523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47145" y="5152591"/>
                <a:ext cx="5586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145" y="5152591"/>
                <a:ext cx="558636" cy="276999"/>
              </a:xfrm>
              <a:prstGeom prst="rect">
                <a:avLst/>
              </a:prstGeom>
              <a:blipFill rotWithShape="0"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80646" y="3173723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646" y="3173723"/>
                <a:ext cx="3150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954680" y="4215841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680" y="4215841"/>
                <a:ext cx="216405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40000" t="-4444" r="-40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8984981" y="3983309"/>
            <a:ext cx="777018" cy="805392"/>
            <a:chOff x="9781110" y="4540757"/>
            <a:chExt cx="906465" cy="938158"/>
          </a:xfrm>
        </p:grpSpPr>
        <p:sp>
          <p:nvSpPr>
            <p:cNvPr id="28" name="Oval 27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/>
          <p:cNvCxnSpPr>
            <a:endCxn id="77" idx="2"/>
          </p:cNvCxnSpPr>
          <p:nvPr/>
        </p:nvCxnSpPr>
        <p:spPr>
          <a:xfrm flipV="1">
            <a:off x="9761998" y="4388176"/>
            <a:ext cx="742036" cy="14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10504034" y="4166950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0484155" y="4228239"/>
                <a:ext cx="4405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155" y="4228239"/>
                <a:ext cx="440568" cy="276999"/>
              </a:xfrm>
              <a:prstGeom prst="rect">
                <a:avLst/>
              </a:prstGeom>
              <a:blipFill rotWithShape="0">
                <a:blip r:embed="rId12"/>
                <a:stretch>
                  <a:fillRect t="-22222" r="-45833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1242391" y="1600584"/>
            <a:ext cx="183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Biological Neuron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764563" y="1604303"/>
            <a:ext cx="17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Neuron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427841" y="595893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296419" y="5839662"/>
            <a:ext cx="133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Parameters/</a:t>
            </a:r>
          </a:p>
          <a:p>
            <a:r>
              <a:rPr lang="en-US" dirty="0"/>
              <a:t>Weights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764563" y="5985954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660168" y="595893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Non-linearity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10276276" y="598141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471991" y="3217637"/>
                <a:ext cx="1801199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z</m:t>
                      </m:r>
                      <m:r>
                        <a:rPr lang="en-US" b="0" i="0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991" y="3217637"/>
                <a:ext cx="1801199" cy="543418"/>
              </a:xfrm>
              <a:prstGeom prst="rect">
                <a:avLst/>
              </a:prstGeom>
              <a:blipFill rotWithShape="0">
                <a:blip r:embed="rId1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30387" y="3466019"/>
                <a:ext cx="1243096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387" y="3466019"/>
                <a:ext cx="1243096" cy="52501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834" y="1969571"/>
            <a:ext cx="2133600" cy="14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5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/>
          <p:cNvSpPr/>
          <p:nvPr/>
        </p:nvSpPr>
        <p:spPr>
          <a:xfrm rot="21412212">
            <a:off x="861479" y="4151125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- Training</a:t>
            </a:r>
          </a:p>
        </p:txBody>
      </p:sp>
      <p:sp>
        <p:nvSpPr>
          <p:cNvPr id="4" name="Oval 3"/>
          <p:cNvSpPr/>
          <p:nvPr/>
        </p:nvSpPr>
        <p:spPr>
          <a:xfrm>
            <a:off x="863583" y="2768899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412212">
            <a:off x="868103" y="3452075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39770" y="2984451"/>
            <a:ext cx="737429" cy="79022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7" idx="6"/>
          </p:cNvCxnSpPr>
          <p:nvPr/>
        </p:nvCxnSpPr>
        <p:spPr>
          <a:xfrm>
            <a:off x="1276538" y="2990125"/>
            <a:ext cx="1599147" cy="3113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90626" y="3570820"/>
            <a:ext cx="1652703" cy="12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9" idx="6"/>
          </p:cNvCxnSpPr>
          <p:nvPr/>
        </p:nvCxnSpPr>
        <p:spPr>
          <a:xfrm flipV="1">
            <a:off x="1267206" y="3818963"/>
            <a:ext cx="1676123" cy="551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716812" y="3401302"/>
            <a:ext cx="513770" cy="10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54252" y="209032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5" idx="5"/>
          </p:cNvCxnSpPr>
          <p:nvPr/>
        </p:nvCxnSpPr>
        <p:spPr>
          <a:xfrm>
            <a:off x="1206731" y="2467979"/>
            <a:ext cx="1713782" cy="542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97501" y="2821366"/>
                <a:ext cx="41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01" y="2821366"/>
                <a:ext cx="414926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38200" y="3507850"/>
                <a:ext cx="481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07850"/>
                <a:ext cx="48125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90992" y="4203579"/>
                <a:ext cx="385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92" y="4203579"/>
                <a:ext cx="385546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039601" y="2749422"/>
                <a:ext cx="4489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601" y="2749422"/>
                <a:ext cx="44892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917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flipH="1">
                <a:off x="1918736" y="3124303"/>
                <a:ext cx="5066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18736" y="3124303"/>
                <a:ext cx="506654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95302" y="3646350"/>
                <a:ext cx="55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302" y="3646350"/>
                <a:ext cx="553523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892746" y="4148739"/>
                <a:ext cx="5586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746" y="4148739"/>
                <a:ext cx="558636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26247" y="2169871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47" y="2169871"/>
                <a:ext cx="315035" cy="276999"/>
              </a:xfrm>
              <a:prstGeom prst="rect">
                <a:avLst/>
              </a:prstGeom>
              <a:blipFill rotWithShape="0"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200281" y="3211989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281" y="3211989"/>
                <a:ext cx="216405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40000" t="-2222" r="-40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4230582" y="2979457"/>
            <a:ext cx="777018" cy="805392"/>
            <a:chOff x="9781110" y="4540757"/>
            <a:chExt cx="906465" cy="938158"/>
          </a:xfrm>
        </p:grpSpPr>
        <p:sp>
          <p:nvSpPr>
            <p:cNvPr id="23" name="Oval 22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V="1">
            <a:off x="5007599" y="3384324"/>
            <a:ext cx="742036" cy="14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29756" y="3224387"/>
                <a:ext cx="4405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756" y="3224387"/>
                <a:ext cx="440568" cy="276999"/>
              </a:xfrm>
              <a:prstGeom prst="rect">
                <a:avLst/>
              </a:prstGeom>
              <a:blipFill rotWithShape="0">
                <a:blip r:embed="rId11"/>
                <a:stretch>
                  <a:fillRect t="-22222" r="-45833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749049" y="3085887"/>
                <a:ext cx="4492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z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049" y="3085887"/>
                <a:ext cx="449296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930803" y="1814329"/>
                <a:ext cx="1801199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z</m:t>
                      </m:r>
                      <m:r>
                        <a:rPr lang="en-US" b="0" i="0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03" y="1814329"/>
                <a:ext cx="1801199" cy="543418"/>
              </a:xfrm>
              <a:prstGeom prst="rect">
                <a:avLst/>
              </a:prstGeom>
              <a:blipFill rotWithShape="0">
                <a:blip r:embed="rId1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930803" y="2517235"/>
                <a:ext cx="1243096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03" y="2517235"/>
                <a:ext cx="1243096" cy="52501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892480" y="3211351"/>
                <a:ext cx="506048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acc>
                          <m:r>
                            <a:rPr lang="en-US" b="0" i="1" smtClean="0">
                              <a:latin typeface="Cambria Math" charset="0"/>
                            </a:rPr>
                            <m:t>)+(1−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⁡(1−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acc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480" y="3211351"/>
                <a:ext cx="5060488" cy="756233"/>
              </a:xfrm>
              <a:prstGeom prst="rect">
                <a:avLst/>
              </a:prstGeom>
              <a:blipFill rotWithShape="0">
                <a:blip r:embed="rId15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930803" y="4094464"/>
                <a:ext cx="1845249" cy="383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b="0" i="0" smtClean="0">
                                  <a:latin typeface="Cambria Math" charset="0"/>
                                </a:rPr>
                                <m:t>min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imize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03" y="4094464"/>
                <a:ext cx="1845249" cy="383631"/>
              </a:xfrm>
              <a:prstGeom prst="rect">
                <a:avLst/>
              </a:prstGeom>
              <a:blipFill rotWithShape="0">
                <a:blip r:embed="rId16"/>
                <a:stretch>
                  <a:fillRect l="-2310" t="-104762" b="-10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930803" y="4716051"/>
                <a:ext cx="2825261" cy="1432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="0" dirty="0"/>
                  <a:t>epeat until convergence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   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r>
                  <a:rPr lang="en-US" b="0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 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 i="1" dirty="0">
                  <a:latin typeface="Cambria Math" charset="0"/>
                </a:endParaRPr>
              </a:p>
              <a:p>
                <a:r>
                  <a:rPr lang="en-US" b="0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j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03" y="4716051"/>
                <a:ext cx="2825261" cy="1432508"/>
              </a:xfrm>
              <a:prstGeom prst="rect">
                <a:avLst/>
              </a:prstGeom>
              <a:blipFill rotWithShape="0">
                <a:blip r:embed="rId17"/>
                <a:stretch>
                  <a:fillRect l="-5184" t="-28511" b="-8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365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Softmax</a:t>
            </a:r>
            <a:r>
              <a:rPr lang="en-US" dirty="0"/>
              <a:t>  </a:t>
            </a:r>
          </a:p>
        </p:txBody>
      </p:sp>
      <p:sp>
        <p:nvSpPr>
          <p:cNvPr id="34" name="Oval 33"/>
          <p:cNvSpPr/>
          <p:nvPr/>
        </p:nvSpPr>
        <p:spPr>
          <a:xfrm>
            <a:off x="1185137" y="314659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rot="21412212">
            <a:off x="1189657" y="3829769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75805" y="452643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54788" y="2686064"/>
            <a:ext cx="394094" cy="4025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3775885" y="2910469"/>
            <a:ext cx="418544" cy="5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175806" y="246801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219055" y="3199060"/>
                <a:ext cx="41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055" y="3199060"/>
                <a:ext cx="41492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159754" y="3885544"/>
                <a:ext cx="481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54" y="3885544"/>
                <a:ext cx="48125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212546" y="4581273"/>
                <a:ext cx="385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46" y="4581273"/>
                <a:ext cx="385546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247801" y="2547565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01" y="2547565"/>
                <a:ext cx="315035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457134" y="2730273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134" y="2730273"/>
                <a:ext cx="216405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8889" t="-2222" r="-361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/>
          <p:cNvGrpSpPr/>
          <p:nvPr/>
        </p:nvGrpSpPr>
        <p:grpSpPr>
          <a:xfrm>
            <a:off x="4329411" y="2697900"/>
            <a:ext cx="350322" cy="378843"/>
            <a:chOff x="9781110" y="4540757"/>
            <a:chExt cx="906465" cy="938158"/>
          </a:xfrm>
        </p:grpSpPr>
        <p:sp>
          <p:nvSpPr>
            <p:cNvPr id="54" name="Oval 53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 flipV="1">
            <a:off x="4760765" y="2889033"/>
            <a:ext cx="392982" cy="214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5153747" y="2667806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133868" y="2729095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868" y="2729095"/>
                <a:ext cx="440568" cy="286040"/>
              </a:xfrm>
              <a:prstGeom prst="rect">
                <a:avLst/>
              </a:prstGeom>
              <a:blipFill rotWithShape="0">
                <a:blip r:embed="rId8"/>
                <a:stretch>
                  <a:fillRect t="-21277" r="-45833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/>
          <p:cNvSpPr/>
          <p:nvPr/>
        </p:nvSpPr>
        <p:spPr>
          <a:xfrm>
            <a:off x="3407031" y="3470714"/>
            <a:ext cx="394094" cy="4025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828128" y="3671971"/>
            <a:ext cx="304498" cy="2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509377" y="3514923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377" y="3514923"/>
                <a:ext cx="216405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0000" t="-4444" r="-40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/>
          <p:cNvGrpSpPr/>
          <p:nvPr/>
        </p:nvGrpSpPr>
        <p:grpSpPr>
          <a:xfrm>
            <a:off x="4341898" y="3482550"/>
            <a:ext cx="350322" cy="378843"/>
            <a:chOff x="9781110" y="4540757"/>
            <a:chExt cx="906465" cy="938158"/>
          </a:xfrm>
        </p:grpSpPr>
        <p:sp>
          <p:nvSpPr>
            <p:cNvPr id="73" name="Oval 72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Arrow Connector 74"/>
          <p:cNvCxnSpPr/>
          <p:nvPr/>
        </p:nvCxnSpPr>
        <p:spPr>
          <a:xfrm>
            <a:off x="4787446" y="3671971"/>
            <a:ext cx="418544" cy="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205990" y="3452456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186111" y="3513745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111" y="3513745"/>
                <a:ext cx="440568" cy="286040"/>
              </a:xfrm>
              <a:prstGeom prst="rect">
                <a:avLst/>
              </a:prstGeom>
              <a:blipFill rotWithShape="0">
                <a:blip r:embed="rId10"/>
                <a:stretch>
                  <a:fillRect t="-19149" r="-44444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/>
          <p:cNvSpPr/>
          <p:nvPr/>
        </p:nvSpPr>
        <p:spPr>
          <a:xfrm>
            <a:off x="3457134" y="4196465"/>
            <a:ext cx="394094" cy="4025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3878231" y="4425895"/>
            <a:ext cx="360301" cy="55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3559480" y="4240674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480" y="4240674"/>
                <a:ext cx="216405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0000" t="-4444" r="-40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/>
          <p:cNvGrpSpPr/>
          <p:nvPr/>
        </p:nvGrpSpPr>
        <p:grpSpPr>
          <a:xfrm>
            <a:off x="4372123" y="4208301"/>
            <a:ext cx="350322" cy="378843"/>
            <a:chOff x="9781110" y="4540757"/>
            <a:chExt cx="906465" cy="938158"/>
          </a:xfrm>
        </p:grpSpPr>
        <p:sp>
          <p:nvSpPr>
            <p:cNvPr id="82" name="Oval 81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" name="Straight Arrow Connector 83"/>
          <p:cNvCxnSpPr/>
          <p:nvPr/>
        </p:nvCxnSpPr>
        <p:spPr>
          <a:xfrm>
            <a:off x="4864548" y="4397722"/>
            <a:ext cx="391545" cy="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256093" y="417820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236214" y="4239496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214" y="4239496"/>
                <a:ext cx="440568" cy="286040"/>
              </a:xfrm>
              <a:prstGeom prst="rect">
                <a:avLst/>
              </a:prstGeom>
              <a:blipFill rotWithShape="0">
                <a:blip r:embed="rId11"/>
                <a:stretch>
                  <a:fillRect t="-19149" r="-44444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>
            <a:stCxn id="46" idx="3"/>
          </p:cNvCxnSpPr>
          <p:nvPr/>
        </p:nvCxnSpPr>
        <p:spPr>
          <a:xfrm flipV="1">
            <a:off x="1598092" y="3006094"/>
            <a:ext cx="1756696" cy="171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36" idx="6"/>
            <a:endCxn id="69" idx="2"/>
          </p:cNvCxnSpPr>
          <p:nvPr/>
        </p:nvCxnSpPr>
        <p:spPr>
          <a:xfrm flipV="1">
            <a:off x="1588760" y="3671973"/>
            <a:ext cx="1818271" cy="1075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36" idx="6"/>
          </p:cNvCxnSpPr>
          <p:nvPr/>
        </p:nvCxnSpPr>
        <p:spPr>
          <a:xfrm flipV="1">
            <a:off x="1588760" y="4446326"/>
            <a:ext cx="1869444" cy="3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endCxn id="78" idx="2"/>
          </p:cNvCxnSpPr>
          <p:nvPr/>
        </p:nvCxnSpPr>
        <p:spPr>
          <a:xfrm>
            <a:off x="1588760" y="4050996"/>
            <a:ext cx="1868374" cy="346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5" idx="3"/>
            <a:endCxn id="69" idx="2"/>
          </p:cNvCxnSpPr>
          <p:nvPr/>
        </p:nvCxnSpPr>
        <p:spPr>
          <a:xfrm flipV="1">
            <a:off x="1641012" y="3671973"/>
            <a:ext cx="1766019" cy="352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1579650" y="3006094"/>
            <a:ext cx="1732070" cy="1006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endCxn id="78" idx="2"/>
          </p:cNvCxnSpPr>
          <p:nvPr/>
        </p:nvCxnSpPr>
        <p:spPr>
          <a:xfrm>
            <a:off x="1595715" y="3349371"/>
            <a:ext cx="1861419" cy="1048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endCxn id="69" idx="2"/>
          </p:cNvCxnSpPr>
          <p:nvPr/>
        </p:nvCxnSpPr>
        <p:spPr>
          <a:xfrm>
            <a:off x="1609471" y="3359287"/>
            <a:ext cx="1797560" cy="312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37" idx="2"/>
          </p:cNvCxnSpPr>
          <p:nvPr/>
        </p:nvCxnSpPr>
        <p:spPr>
          <a:xfrm flipV="1">
            <a:off x="1633737" y="2887323"/>
            <a:ext cx="1721051" cy="45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endCxn id="78" idx="2"/>
          </p:cNvCxnSpPr>
          <p:nvPr/>
        </p:nvCxnSpPr>
        <p:spPr>
          <a:xfrm>
            <a:off x="1598749" y="2688216"/>
            <a:ext cx="1858385" cy="1709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42" idx="6"/>
            <a:endCxn id="69" idx="2"/>
          </p:cNvCxnSpPr>
          <p:nvPr/>
        </p:nvCxnSpPr>
        <p:spPr>
          <a:xfrm>
            <a:off x="1588761" y="2689243"/>
            <a:ext cx="1818270" cy="982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42" idx="6"/>
            <a:endCxn id="37" idx="2"/>
          </p:cNvCxnSpPr>
          <p:nvPr/>
        </p:nvCxnSpPr>
        <p:spPr>
          <a:xfrm>
            <a:off x="1588761" y="2689243"/>
            <a:ext cx="1766027" cy="198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2187779" y="1726566"/>
                <a:ext cx="2050753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i</m:t>
                          </m:r>
                        </m:sub>
                      </m:sSub>
                      <m:r>
                        <a:rPr lang="en-US" b="0" i="0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79" y="1726566"/>
                <a:ext cx="2050753" cy="543418"/>
              </a:xfrm>
              <a:prstGeom prst="rect">
                <a:avLst/>
              </a:prstGeom>
              <a:blipFill rotWithShape="0">
                <a:blip r:embed="rId1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Frame 130"/>
          <p:cNvSpPr/>
          <p:nvPr/>
        </p:nvSpPr>
        <p:spPr>
          <a:xfrm>
            <a:off x="4194429" y="2385393"/>
            <a:ext cx="670119" cy="247287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4957256" y="1696700"/>
                <a:ext cx="1195777" cy="626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256" y="1696700"/>
                <a:ext cx="1195777" cy="62651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TextBox 137"/>
          <p:cNvSpPr txBox="1"/>
          <p:nvPr/>
        </p:nvSpPr>
        <p:spPr>
          <a:xfrm>
            <a:off x="7132894" y="2899751"/>
            <a:ext cx="4866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similar to logistic regression, but now</a:t>
            </a:r>
          </a:p>
          <a:p>
            <a:r>
              <a:rPr lang="en-US" dirty="0"/>
              <a:t>we have multiple classes and we need to use </a:t>
            </a:r>
          </a:p>
          <a:p>
            <a:r>
              <a:rPr lang="en-US" dirty="0"/>
              <a:t>backpropagation to help us build up the gradient  </a:t>
            </a:r>
          </a:p>
        </p:txBody>
      </p:sp>
    </p:spTree>
    <p:extLst>
      <p:ext uri="{BB962C8B-B14F-4D97-AF65-F5344CB8AC3E}">
        <p14:creationId xmlns:p14="http://schemas.microsoft.com/office/powerpoint/2010/main" val="416915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Fully Connected Network</a:t>
            </a:r>
          </a:p>
        </p:txBody>
      </p:sp>
      <p:sp>
        <p:nvSpPr>
          <p:cNvPr id="4" name="Oval 3"/>
          <p:cNvSpPr/>
          <p:nvPr/>
        </p:nvSpPr>
        <p:spPr>
          <a:xfrm>
            <a:off x="449644" y="314659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412212">
            <a:off x="454164" y="3829769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0312" y="452643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0313" y="215990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3562" y="3199060"/>
                <a:ext cx="41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62" y="3199060"/>
                <a:ext cx="41492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4261" y="3885544"/>
                <a:ext cx="481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61" y="3885544"/>
                <a:ext cx="48125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77053" y="4581273"/>
                <a:ext cx="385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53" y="4581273"/>
                <a:ext cx="385546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12308" y="2239455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08" y="2239455"/>
                <a:ext cx="315035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11080362" y="2651784"/>
            <a:ext cx="392982" cy="214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1473344" y="243055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1453465" y="2491846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3465" y="2491846"/>
                <a:ext cx="440568" cy="286040"/>
              </a:xfrm>
              <a:prstGeom prst="rect">
                <a:avLst/>
              </a:prstGeom>
              <a:blipFill rotWithShape="0">
                <a:blip r:embed="rId7"/>
                <a:stretch>
                  <a:fillRect t="-21277" r="-44444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11107043" y="3872042"/>
            <a:ext cx="418544" cy="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1525587" y="365252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1505708" y="3713816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708" y="3713816"/>
                <a:ext cx="440568" cy="286040"/>
              </a:xfrm>
              <a:prstGeom prst="rect">
                <a:avLst/>
              </a:prstGeom>
              <a:blipFill rotWithShape="0">
                <a:blip r:embed="rId8"/>
                <a:stretch>
                  <a:fillRect t="-19149" r="-43836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>
            <a:off x="11184145" y="5134511"/>
            <a:ext cx="391545" cy="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1555811" y="4898754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1555811" y="4946460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5811" y="4946460"/>
                <a:ext cx="440568" cy="286040"/>
              </a:xfrm>
              <a:prstGeom prst="rect">
                <a:avLst/>
              </a:prstGeom>
              <a:blipFill rotWithShape="0">
                <a:blip r:embed="rId9"/>
                <a:stretch>
                  <a:fillRect t="-19149" r="-44444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rame 50"/>
          <p:cNvSpPr/>
          <p:nvPr/>
        </p:nvSpPr>
        <p:spPr>
          <a:xfrm>
            <a:off x="10367450" y="2252955"/>
            <a:ext cx="670119" cy="330290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421472" y="3476000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2" name="Frame 121"/>
          <p:cNvSpPr/>
          <p:nvPr/>
        </p:nvSpPr>
        <p:spPr>
          <a:xfrm>
            <a:off x="1421472" y="3606355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3551089" y="3458411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4" name="Frame 123"/>
          <p:cNvSpPr/>
          <p:nvPr/>
        </p:nvSpPr>
        <p:spPr>
          <a:xfrm>
            <a:off x="3551089" y="3588766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631720" y="3476000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6" name="Frame 125"/>
          <p:cNvSpPr/>
          <p:nvPr/>
        </p:nvSpPr>
        <p:spPr>
          <a:xfrm>
            <a:off x="5631720" y="3606355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7454636" y="3476000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Frame 127"/>
          <p:cNvSpPr/>
          <p:nvPr/>
        </p:nvSpPr>
        <p:spPr>
          <a:xfrm>
            <a:off x="7454636" y="3606355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9478618" y="3476000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0" name="Frame 129"/>
          <p:cNvSpPr/>
          <p:nvPr/>
        </p:nvSpPr>
        <p:spPr>
          <a:xfrm>
            <a:off x="9478618" y="3606355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2726649" y="215990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2798644" y="2239455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644" y="2239455"/>
                <a:ext cx="315035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Oval 132"/>
          <p:cNvSpPr/>
          <p:nvPr/>
        </p:nvSpPr>
        <p:spPr>
          <a:xfrm>
            <a:off x="4764213" y="2161291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4836208" y="2240839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08" y="2240839"/>
                <a:ext cx="3150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Oval 134"/>
          <p:cNvSpPr/>
          <p:nvPr/>
        </p:nvSpPr>
        <p:spPr>
          <a:xfrm>
            <a:off x="6881714" y="2154945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6953709" y="2234493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709" y="2234493"/>
                <a:ext cx="315035" cy="276999"/>
              </a:xfrm>
              <a:prstGeom prst="rect">
                <a:avLst/>
              </a:prstGeom>
              <a:blipFill rotWithShape="0"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Oval 136"/>
          <p:cNvSpPr/>
          <p:nvPr/>
        </p:nvSpPr>
        <p:spPr>
          <a:xfrm>
            <a:off x="8635530" y="2230768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707525" y="2310316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525" y="2310316"/>
                <a:ext cx="3150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9" name="Picture 1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58" y="5718170"/>
            <a:ext cx="1728886" cy="1153414"/>
          </a:xfrm>
          <a:prstGeom prst="rect">
            <a:avLst/>
          </a:prstGeom>
        </p:spPr>
      </p:pic>
      <p:cxnSp>
        <p:nvCxnSpPr>
          <p:cNvPr id="141" name="Straight Arrow Connector 140"/>
          <p:cNvCxnSpPr/>
          <p:nvPr/>
        </p:nvCxnSpPr>
        <p:spPr>
          <a:xfrm flipH="1" flipV="1">
            <a:off x="5503928" y="5493570"/>
            <a:ext cx="278818" cy="323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/>
          <p:cNvSpPr/>
          <p:nvPr/>
        </p:nvSpPr>
        <p:spPr>
          <a:xfrm>
            <a:off x="2392710" y="4073830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2485117" y="4127977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117" y="4127977"/>
                <a:ext cx="144270" cy="184666"/>
              </a:xfrm>
              <a:prstGeom prst="rect">
                <a:avLst/>
              </a:prstGeom>
              <a:blipFill rotWithShape="0">
                <a:blip r:embed="rId13"/>
                <a:stretch>
                  <a:fillRect l="-39130" r="-43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/>
          <p:cNvGrpSpPr/>
          <p:nvPr/>
        </p:nvGrpSpPr>
        <p:grpSpPr>
          <a:xfrm>
            <a:off x="2773295" y="4086948"/>
            <a:ext cx="288105" cy="276352"/>
            <a:chOff x="9781110" y="4540757"/>
            <a:chExt cx="906465" cy="938158"/>
          </a:xfrm>
        </p:grpSpPr>
        <p:sp>
          <p:nvSpPr>
            <p:cNvPr id="150" name="Oval 149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Oval 151"/>
          <p:cNvSpPr/>
          <p:nvPr/>
        </p:nvSpPr>
        <p:spPr>
          <a:xfrm>
            <a:off x="2362894" y="3827822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/>
          <p:cNvCxnSpPr>
            <a:endCxn id="152" idx="4"/>
          </p:cNvCxnSpPr>
          <p:nvPr/>
        </p:nvCxnSpPr>
        <p:spPr>
          <a:xfrm flipH="1">
            <a:off x="2727056" y="3825580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/>
          <p:cNvSpPr/>
          <p:nvPr/>
        </p:nvSpPr>
        <p:spPr>
          <a:xfrm>
            <a:off x="2388534" y="3144012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2480941" y="3198159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941" y="3198159"/>
                <a:ext cx="144270" cy="184666"/>
              </a:xfrm>
              <a:prstGeom prst="rect">
                <a:avLst/>
              </a:prstGeom>
              <a:blipFill rotWithShape="0">
                <a:blip r:embed="rId14"/>
                <a:stretch>
                  <a:fillRect l="-37500" t="-3333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/>
          <p:cNvGrpSpPr/>
          <p:nvPr/>
        </p:nvGrpSpPr>
        <p:grpSpPr>
          <a:xfrm>
            <a:off x="2769119" y="3157130"/>
            <a:ext cx="288105" cy="276352"/>
            <a:chOff x="9781110" y="4540757"/>
            <a:chExt cx="906465" cy="938158"/>
          </a:xfrm>
        </p:grpSpPr>
        <p:sp>
          <p:nvSpPr>
            <p:cNvPr id="159" name="Oval 158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1" name="Oval 160"/>
          <p:cNvSpPr/>
          <p:nvPr/>
        </p:nvSpPr>
        <p:spPr>
          <a:xfrm>
            <a:off x="2358718" y="2898004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/>
          <p:cNvCxnSpPr/>
          <p:nvPr/>
        </p:nvCxnSpPr>
        <p:spPr>
          <a:xfrm flipH="1">
            <a:off x="2722880" y="2895762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>
          <a:xfrm>
            <a:off x="2383916" y="5008598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/>
              <p:cNvSpPr txBox="1"/>
              <p:nvPr/>
            </p:nvSpPr>
            <p:spPr>
              <a:xfrm>
                <a:off x="2476323" y="5062745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4" name="TextBox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323" y="5062745"/>
                <a:ext cx="144270" cy="184666"/>
              </a:xfrm>
              <a:prstGeom prst="rect">
                <a:avLst/>
              </a:prstGeom>
              <a:blipFill rotWithShape="0">
                <a:blip r:embed="rId15"/>
                <a:stretch>
                  <a:fillRect l="-37500" t="-3333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5" name="Group 164"/>
          <p:cNvGrpSpPr/>
          <p:nvPr/>
        </p:nvGrpSpPr>
        <p:grpSpPr>
          <a:xfrm>
            <a:off x="2764501" y="5021716"/>
            <a:ext cx="288105" cy="276352"/>
            <a:chOff x="9781110" y="4540757"/>
            <a:chExt cx="906465" cy="938158"/>
          </a:xfrm>
        </p:grpSpPr>
        <p:sp>
          <p:nvSpPr>
            <p:cNvPr id="166" name="Oval 165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166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8" name="Oval 167"/>
          <p:cNvSpPr/>
          <p:nvPr/>
        </p:nvSpPr>
        <p:spPr>
          <a:xfrm>
            <a:off x="2354100" y="4762590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/>
          <p:nvPr/>
        </p:nvCxnSpPr>
        <p:spPr>
          <a:xfrm flipH="1">
            <a:off x="2718262" y="4760348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4561720" y="4073830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4654127" y="4127977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127" y="4127977"/>
                <a:ext cx="144270" cy="184666"/>
              </a:xfrm>
              <a:prstGeom prst="rect">
                <a:avLst/>
              </a:prstGeom>
              <a:blipFill rotWithShape="0">
                <a:blip r:embed="rId16"/>
                <a:stretch>
                  <a:fillRect l="-37500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2" name="Group 171"/>
          <p:cNvGrpSpPr/>
          <p:nvPr/>
        </p:nvGrpSpPr>
        <p:grpSpPr>
          <a:xfrm>
            <a:off x="4942305" y="4086948"/>
            <a:ext cx="288105" cy="276352"/>
            <a:chOff x="9781110" y="4540757"/>
            <a:chExt cx="906465" cy="938158"/>
          </a:xfrm>
        </p:grpSpPr>
        <p:sp>
          <p:nvSpPr>
            <p:cNvPr id="173" name="Oval 172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17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5" name="Oval 174"/>
          <p:cNvSpPr/>
          <p:nvPr/>
        </p:nvSpPr>
        <p:spPr>
          <a:xfrm>
            <a:off x="4531904" y="3827822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/>
          <p:cNvCxnSpPr/>
          <p:nvPr/>
        </p:nvCxnSpPr>
        <p:spPr>
          <a:xfrm flipH="1">
            <a:off x="4896066" y="3825580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/>
          <p:nvPr/>
        </p:nvSpPr>
        <p:spPr>
          <a:xfrm>
            <a:off x="4557544" y="3144012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/>
              <p:cNvSpPr txBox="1"/>
              <p:nvPr/>
            </p:nvSpPr>
            <p:spPr>
              <a:xfrm>
                <a:off x="4649951" y="3198159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8" name="TextBox 1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951" y="3198159"/>
                <a:ext cx="144270" cy="184666"/>
              </a:xfrm>
              <a:prstGeom prst="rect">
                <a:avLst/>
              </a:prstGeom>
              <a:blipFill rotWithShape="0">
                <a:blip r:embed="rId14"/>
                <a:stretch>
                  <a:fillRect l="-39130" t="-3333" r="-43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9" name="Group 178"/>
          <p:cNvGrpSpPr/>
          <p:nvPr/>
        </p:nvGrpSpPr>
        <p:grpSpPr>
          <a:xfrm>
            <a:off x="4938129" y="3157130"/>
            <a:ext cx="288105" cy="276352"/>
            <a:chOff x="9781110" y="4540757"/>
            <a:chExt cx="906465" cy="938158"/>
          </a:xfrm>
        </p:grpSpPr>
        <p:sp>
          <p:nvSpPr>
            <p:cNvPr id="180" name="Oval 179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Oval 181"/>
          <p:cNvSpPr/>
          <p:nvPr/>
        </p:nvSpPr>
        <p:spPr>
          <a:xfrm>
            <a:off x="4527728" y="2898004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/>
          <p:cNvCxnSpPr/>
          <p:nvPr/>
        </p:nvCxnSpPr>
        <p:spPr>
          <a:xfrm flipH="1">
            <a:off x="4891890" y="2895762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>
          <a:xfrm>
            <a:off x="4552926" y="5008598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/>
              <p:cNvSpPr txBox="1"/>
              <p:nvPr/>
            </p:nvSpPr>
            <p:spPr>
              <a:xfrm>
                <a:off x="4645333" y="5062745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333" y="5062745"/>
                <a:ext cx="144270" cy="184666"/>
              </a:xfrm>
              <a:prstGeom prst="rect">
                <a:avLst/>
              </a:prstGeom>
              <a:blipFill rotWithShape="0">
                <a:blip r:embed="rId15"/>
                <a:stretch>
                  <a:fillRect l="-37500" t="-3333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6" name="Group 185"/>
          <p:cNvGrpSpPr/>
          <p:nvPr/>
        </p:nvGrpSpPr>
        <p:grpSpPr>
          <a:xfrm>
            <a:off x="4933511" y="5021716"/>
            <a:ext cx="288105" cy="276352"/>
            <a:chOff x="9781110" y="4540757"/>
            <a:chExt cx="906465" cy="938158"/>
          </a:xfrm>
        </p:grpSpPr>
        <p:sp>
          <p:nvSpPr>
            <p:cNvPr id="187" name="Oval 186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Oval 188"/>
          <p:cNvSpPr/>
          <p:nvPr/>
        </p:nvSpPr>
        <p:spPr>
          <a:xfrm>
            <a:off x="4523110" y="4762590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Connector 189"/>
          <p:cNvCxnSpPr/>
          <p:nvPr/>
        </p:nvCxnSpPr>
        <p:spPr>
          <a:xfrm flipH="1">
            <a:off x="4887272" y="4760348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val 211"/>
          <p:cNvSpPr/>
          <p:nvPr/>
        </p:nvSpPr>
        <p:spPr>
          <a:xfrm>
            <a:off x="6480480" y="4038339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/>
              <p:cNvSpPr txBox="1"/>
              <p:nvPr/>
            </p:nvSpPr>
            <p:spPr>
              <a:xfrm>
                <a:off x="6572887" y="4092486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3" name="TextBox 2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887" y="4092486"/>
                <a:ext cx="144270" cy="184666"/>
              </a:xfrm>
              <a:prstGeom prst="rect">
                <a:avLst/>
              </a:prstGeom>
              <a:blipFill rotWithShape="0">
                <a:blip r:embed="rId16"/>
                <a:stretch>
                  <a:fillRect l="-37500" r="-37500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4" name="Group 213"/>
          <p:cNvGrpSpPr/>
          <p:nvPr/>
        </p:nvGrpSpPr>
        <p:grpSpPr>
          <a:xfrm>
            <a:off x="6861065" y="4051457"/>
            <a:ext cx="288105" cy="276352"/>
            <a:chOff x="9781110" y="4540757"/>
            <a:chExt cx="906465" cy="938158"/>
          </a:xfrm>
        </p:grpSpPr>
        <p:sp>
          <p:nvSpPr>
            <p:cNvPr id="215" name="Oval 214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reeform 215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Oval 216"/>
          <p:cNvSpPr/>
          <p:nvPr/>
        </p:nvSpPr>
        <p:spPr>
          <a:xfrm>
            <a:off x="6450664" y="3792331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8" name="Straight Connector 217"/>
          <p:cNvCxnSpPr/>
          <p:nvPr/>
        </p:nvCxnSpPr>
        <p:spPr>
          <a:xfrm flipH="1">
            <a:off x="6814826" y="3790089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/>
          <p:cNvSpPr/>
          <p:nvPr/>
        </p:nvSpPr>
        <p:spPr>
          <a:xfrm>
            <a:off x="6476304" y="3108521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/>
              <p:cNvSpPr txBox="1"/>
              <p:nvPr/>
            </p:nvSpPr>
            <p:spPr>
              <a:xfrm>
                <a:off x="6568711" y="3162668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0" name="TextBox 2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11" y="3162668"/>
                <a:ext cx="144270" cy="184666"/>
              </a:xfrm>
              <a:prstGeom prst="rect">
                <a:avLst/>
              </a:prstGeom>
              <a:blipFill rotWithShape="0">
                <a:blip r:embed="rId17"/>
                <a:stretch>
                  <a:fillRect l="-39130" r="-43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1" name="Group 220"/>
          <p:cNvGrpSpPr/>
          <p:nvPr/>
        </p:nvGrpSpPr>
        <p:grpSpPr>
          <a:xfrm>
            <a:off x="6856889" y="3121639"/>
            <a:ext cx="288105" cy="276352"/>
            <a:chOff x="9781110" y="4540757"/>
            <a:chExt cx="906465" cy="938158"/>
          </a:xfrm>
        </p:grpSpPr>
        <p:sp>
          <p:nvSpPr>
            <p:cNvPr id="222" name="Oval 221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reeform 222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4" name="Oval 223"/>
          <p:cNvSpPr/>
          <p:nvPr/>
        </p:nvSpPr>
        <p:spPr>
          <a:xfrm>
            <a:off x="6446488" y="2862513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Connector 224"/>
          <p:cNvCxnSpPr/>
          <p:nvPr/>
        </p:nvCxnSpPr>
        <p:spPr>
          <a:xfrm flipH="1">
            <a:off x="6810650" y="2860271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/>
          <p:cNvSpPr/>
          <p:nvPr/>
        </p:nvSpPr>
        <p:spPr>
          <a:xfrm>
            <a:off x="6471686" y="4973107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/>
              <p:cNvSpPr txBox="1"/>
              <p:nvPr/>
            </p:nvSpPr>
            <p:spPr>
              <a:xfrm>
                <a:off x="6564093" y="5027254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7" name="TextBox 2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093" y="5027254"/>
                <a:ext cx="144270" cy="184666"/>
              </a:xfrm>
              <a:prstGeom prst="rect">
                <a:avLst/>
              </a:prstGeom>
              <a:blipFill rotWithShape="0">
                <a:blip r:embed="rId14"/>
                <a:stretch>
                  <a:fillRect l="-39130" t="-3333" r="-43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8" name="Group 227"/>
          <p:cNvGrpSpPr/>
          <p:nvPr/>
        </p:nvGrpSpPr>
        <p:grpSpPr>
          <a:xfrm>
            <a:off x="6852271" y="4986225"/>
            <a:ext cx="288105" cy="276352"/>
            <a:chOff x="9781110" y="4540757"/>
            <a:chExt cx="906465" cy="938158"/>
          </a:xfrm>
        </p:grpSpPr>
        <p:sp>
          <p:nvSpPr>
            <p:cNvPr id="229" name="Oval 228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Freeform 229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Oval 230"/>
          <p:cNvSpPr/>
          <p:nvPr/>
        </p:nvSpPr>
        <p:spPr>
          <a:xfrm>
            <a:off x="6441870" y="4727099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/>
          <p:cNvCxnSpPr/>
          <p:nvPr/>
        </p:nvCxnSpPr>
        <p:spPr>
          <a:xfrm flipH="1">
            <a:off x="6806032" y="4724857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/>
          <p:cNvSpPr/>
          <p:nvPr/>
        </p:nvSpPr>
        <p:spPr>
          <a:xfrm>
            <a:off x="8392520" y="4071588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/>
              <p:cNvSpPr txBox="1"/>
              <p:nvPr/>
            </p:nvSpPr>
            <p:spPr>
              <a:xfrm>
                <a:off x="8484927" y="4125735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4" name="TextBox 2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927" y="4125735"/>
                <a:ext cx="144270" cy="184666"/>
              </a:xfrm>
              <a:prstGeom prst="rect">
                <a:avLst/>
              </a:prstGeom>
              <a:blipFill rotWithShape="0">
                <a:blip r:embed="rId17"/>
                <a:stretch>
                  <a:fillRect l="-37500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5" name="Group 234"/>
          <p:cNvGrpSpPr/>
          <p:nvPr/>
        </p:nvGrpSpPr>
        <p:grpSpPr>
          <a:xfrm>
            <a:off x="8773105" y="4084706"/>
            <a:ext cx="288105" cy="276352"/>
            <a:chOff x="9781110" y="4540757"/>
            <a:chExt cx="906465" cy="938158"/>
          </a:xfrm>
        </p:grpSpPr>
        <p:sp>
          <p:nvSpPr>
            <p:cNvPr id="236" name="Oval 235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reeform 236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Oval 237"/>
          <p:cNvSpPr/>
          <p:nvPr/>
        </p:nvSpPr>
        <p:spPr>
          <a:xfrm>
            <a:off x="8362704" y="3825580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/>
          <p:cNvCxnSpPr/>
          <p:nvPr/>
        </p:nvCxnSpPr>
        <p:spPr>
          <a:xfrm flipH="1">
            <a:off x="8726866" y="3823338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Oval 239"/>
          <p:cNvSpPr/>
          <p:nvPr/>
        </p:nvSpPr>
        <p:spPr>
          <a:xfrm>
            <a:off x="8388344" y="3141770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/>
              <p:cNvSpPr txBox="1"/>
              <p:nvPr/>
            </p:nvSpPr>
            <p:spPr>
              <a:xfrm>
                <a:off x="8480751" y="3195917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1" name="TextBox 2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751" y="3195917"/>
                <a:ext cx="144270" cy="184666"/>
              </a:xfrm>
              <a:prstGeom prst="rect">
                <a:avLst/>
              </a:prstGeom>
              <a:blipFill rotWithShape="0">
                <a:blip r:embed="rId16"/>
                <a:stretch>
                  <a:fillRect l="-37500" r="-37500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2" name="Group 241"/>
          <p:cNvGrpSpPr/>
          <p:nvPr/>
        </p:nvGrpSpPr>
        <p:grpSpPr>
          <a:xfrm>
            <a:off x="8768929" y="3154888"/>
            <a:ext cx="288105" cy="276352"/>
            <a:chOff x="9781110" y="4540757"/>
            <a:chExt cx="906465" cy="938158"/>
          </a:xfrm>
        </p:grpSpPr>
        <p:sp>
          <p:nvSpPr>
            <p:cNvPr id="243" name="Oval 242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Freeform 24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Oval 244"/>
          <p:cNvSpPr/>
          <p:nvPr/>
        </p:nvSpPr>
        <p:spPr>
          <a:xfrm>
            <a:off x="8358528" y="2895762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Connector 245"/>
          <p:cNvCxnSpPr/>
          <p:nvPr/>
        </p:nvCxnSpPr>
        <p:spPr>
          <a:xfrm flipH="1">
            <a:off x="8722690" y="2893520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8383726" y="5006356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/>
              <p:cNvSpPr txBox="1"/>
              <p:nvPr/>
            </p:nvSpPr>
            <p:spPr>
              <a:xfrm>
                <a:off x="8476133" y="5060503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8" name="TextBox 2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33" y="5060503"/>
                <a:ext cx="144270" cy="184666"/>
              </a:xfrm>
              <a:prstGeom prst="rect">
                <a:avLst/>
              </a:prstGeom>
              <a:blipFill rotWithShape="0">
                <a:blip r:embed="rId16"/>
                <a:stretch>
                  <a:fillRect l="-37500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9" name="Group 248"/>
          <p:cNvGrpSpPr/>
          <p:nvPr/>
        </p:nvGrpSpPr>
        <p:grpSpPr>
          <a:xfrm>
            <a:off x="8764311" y="5019474"/>
            <a:ext cx="288105" cy="276352"/>
            <a:chOff x="9781110" y="4540757"/>
            <a:chExt cx="906465" cy="938158"/>
          </a:xfrm>
        </p:grpSpPr>
        <p:sp>
          <p:nvSpPr>
            <p:cNvPr id="250" name="Oval 249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Freeform 250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2" name="Oval 251"/>
          <p:cNvSpPr/>
          <p:nvPr/>
        </p:nvSpPr>
        <p:spPr>
          <a:xfrm>
            <a:off x="8353910" y="4760348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Straight Connector 252"/>
          <p:cNvCxnSpPr/>
          <p:nvPr/>
        </p:nvCxnSpPr>
        <p:spPr>
          <a:xfrm flipH="1">
            <a:off x="8718072" y="4758106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32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Activation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2111512"/>
            <a:ext cx="92202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13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1972</TotalTime>
  <Words>491</Words>
  <Application>Microsoft Macintosh PowerPoint</Application>
  <PresentationFormat>Widescreen</PresentationFormat>
  <Paragraphs>161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Mangal</vt:lpstr>
      <vt:lpstr>Office Theme</vt:lpstr>
      <vt:lpstr>Practical Deep Learning with fast.ai</vt:lpstr>
      <vt:lpstr>Outline</vt:lpstr>
      <vt:lpstr>Machine Learning – Learning from Data</vt:lpstr>
      <vt:lpstr>Machine Learning – Gradient Decent</vt:lpstr>
      <vt:lpstr>Deep Learning – Early Inspiration</vt:lpstr>
      <vt:lpstr>Deep Learning - Training</vt:lpstr>
      <vt:lpstr>Deep Learning – Softmax  </vt:lpstr>
      <vt:lpstr>Deep Learning – Fully Connected Network</vt:lpstr>
      <vt:lpstr>Deep Learning – Activation Function</vt:lpstr>
      <vt:lpstr>Deep Learning – CNNs</vt:lpstr>
      <vt:lpstr>Deep Learning - CNNs</vt:lpstr>
      <vt:lpstr>Deep Learning – Convolution Step</vt:lpstr>
      <vt:lpstr>Deep Learning – Down Sample (Max pooling)</vt:lpstr>
      <vt:lpstr>Fast.ai</vt:lpstr>
      <vt:lpstr>Fast.ai Example</vt:lpstr>
      <vt:lpstr>Load Data and Define Architecture</vt:lpstr>
      <vt:lpstr>Train the model</vt:lpstr>
      <vt:lpstr>Find a good Learning Rate</vt:lpstr>
      <vt:lpstr>Intuition</vt:lpstr>
      <vt:lpstr>Increasing the Learning Rate</vt:lpstr>
      <vt:lpstr>Pick a Learning Rate</vt:lpstr>
      <vt:lpstr>Data Augmentation </vt:lpstr>
      <vt:lpstr>Training with Data Augmentation</vt:lpstr>
      <vt:lpstr>Learning Rate Restarts (SGDR)</vt:lpstr>
      <vt:lpstr>Intuition</vt:lpstr>
      <vt:lpstr>Unfreeze Convolutional Layers</vt:lpstr>
      <vt:lpstr>Cycle Mult</vt:lpstr>
      <vt:lpstr>Evaluation with Test Time Augmentation (TTA)</vt:lpstr>
      <vt:lpstr>Visualize Results</vt:lpstr>
      <vt:lpstr>Summary</vt:lpstr>
      <vt:lpstr>Resources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35</cp:revision>
  <dcterms:created xsi:type="dcterms:W3CDTF">2018-06-26T23:06:41Z</dcterms:created>
  <dcterms:modified xsi:type="dcterms:W3CDTF">2018-06-29T07:09:31Z</dcterms:modified>
</cp:coreProperties>
</file>